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308" r:id="rId4"/>
    <p:sldId id="297" r:id="rId5"/>
    <p:sldId id="298" r:id="rId6"/>
    <p:sldId id="299" r:id="rId7"/>
    <p:sldId id="288" r:id="rId8"/>
    <p:sldId id="301" r:id="rId9"/>
    <p:sldId id="289" r:id="rId10"/>
    <p:sldId id="305" r:id="rId11"/>
    <p:sldId id="262" r:id="rId12"/>
    <p:sldId id="306" r:id="rId13"/>
    <p:sldId id="273" r:id="rId14"/>
    <p:sldId id="286" r:id="rId15"/>
    <p:sldId id="290" r:id="rId1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6" clrIdx="0">
    <p:extLst>
      <p:ext uri="{19B8F6BF-5375-455C-9EA6-DF929625EA0E}">
        <p15:presenceInfo xmlns:p15="http://schemas.microsoft.com/office/powerpoint/2012/main" userId="S-1-5-21-57989841-1060284298-1708537768-3630" providerId="AD"/>
      </p:ext>
    </p:extLst>
  </p:cmAuthor>
  <p:cmAuthor id="2" name="Livy Seirer" initials="LS" lastIdx="3"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DB"/>
    <a:srgbClr val="323232"/>
    <a:srgbClr val="034F83"/>
    <a:srgbClr val="1A3B5E"/>
    <a:srgbClr val="000000"/>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64" autoAdjust="0"/>
  </p:normalViewPr>
  <p:slideViewPr>
    <p:cSldViewPr showGuides="1">
      <p:cViewPr varScale="1">
        <p:scale>
          <a:sx n="140" d="100"/>
          <a:sy n="140" d="100"/>
        </p:scale>
        <p:origin x="77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97B8F3-0781-4607-8DED-D0BE814C7C45}" type="datetimeFigureOut">
              <a:rPr lang="en-US" smtClean="0"/>
              <a:t>7/6/2016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ABD4BD-DEB0-4CCC-965D-E9BE2C85107F}" type="slidenum">
              <a:rPr lang="en-US" smtClean="0"/>
              <a:t>‹#›</a:t>
            </a:fld>
            <a:endParaRPr lang="en-US"/>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The natural greenhouse effect is necessary for the temperature of earth to support current life systems.</a:t>
            </a:r>
          </a:p>
          <a:p>
            <a:endParaRPr lang="en-US" sz="1200" dirty="0">
              <a:solidFill>
                <a:srgbClr val="323232"/>
              </a:solidFill>
              <a:latin typeface="Verdana" panose="020B0604030504040204" pitchFamily="34" charset="0"/>
              <a:cs typeface="Lato" panose="020F0502020204030203" pitchFamily="34" charset="0"/>
            </a:endParaRPr>
          </a:p>
          <a:p>
            <a:r>
              <a:rPr lang="en-US" sz="1200" dirty="0">
                <a:solidFill>
                  <a:srgbClr val="323232"/>
                </a:solidFill>
                <a:latin typeface="Verdana" panose="020B0604030504040204" pitchFamily="34" charset="0"/>
                <a:cs typeface="Lato" panose="020F0502020204030203" pitchFamily="34" charset="0"/>
              </a:rPr>
              <a:t>Scientists are confident that human burning of fossil fuels is a major contributor to the enhanced greenhouse effect. </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3</a:t>
            </a:fld>
            <a:endParaRPr lang="en-US"/>
          </a:p>
        </p:txBody>
      </p:sp>
    </p:spTree>
    <p:extLst>
      <p:ext uri="{BB962C8B-B14F-4D97-AF65-F5344CB8AC3E}">
        <p14:creationId xmlns:p14="http://schemas.microsoft.com/office/powerpoint/2010/main" val="4253083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13</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14</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The atmosphere is where greenhouse gases come into the picture.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As an educator, be aware that some students believe that our atmosphere is only the clouds and above the clouds.  It is essential for them to know that the atmosphere starts at the surface of the Earth and extends more than 300 miles outward from the surface of the Earth.</a:t>
            </a:r>
          </a:p>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4</a:t>
            </a:fld>
            <a:endParaRPr lang="en-US"/>
          </a:p>
        </p:txBody>
      </p:sp>
    </p:spTree>
    <p:extLst>
      <p:ext uri="{BB962C8B-B14F-4D97-AF65-F5344CB8AC3E}">
        <p14:creationId xmlns:p14="http://schemas.microsoft.com/office/powerpoint/2010/main" val="259450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5</a:t>
            </a:fld>
            <a:endParaRPr lang="en-US"/>
          </a:p>
        </p:txBody>
      </p:sp>
    </p:spTree>
    <p:extLst>
      <p:ext uri="{BB962C8B-B14F-4D97-AF65-F5344CB8AC3E}">
        <p14:creationId xmlns:p14="http://schemas.microsoft.com/office/powerpoint/2010/main" val="223171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6</a:t>
            </a:fld>
            <a:endParaRPr lang="en-US"/>
          </a:p>
        </p:txBody>
      </p:sp>
    </p:spTree>
    <p:extLst>
      <p:ext uri="{BB962C8B-B14F-4D97-AF65-F5344CB8AC3E}">
        <p14:creationId xmlns:p14="http://schemas.microsoft.com/office/powerpoint/2010/main" val="181359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a:t>
            </a:r>
            <a:r>
              <a:rPr lang="en-US" i="1" dirty="0"/>
              <a:t>In the Classroom</a:t>
            </a:r>
            <a:r>
              <a:rPr lang="en-US" dirty="0"/>
              <a:t> below there is a classroom activity that provides an easy way for students to remember these three basic characteristics.</a:t>
            </a:r>
          </a:p>
        </p:txBody>
      </p:sp>
      <p:sp>
        <p:nvSpPr>
          <p:cNvPr id="4" name="Slide Number Placeholder 3"/>
          <p:cNvSpPr>
            <a:spLocks noGrp="1"/>
          </p:cNvSpPr>
          <p:nvPr>
            <p:ph type="sldNum" sz="quarter" idx="10"/>
          </p:nvPr>
        </p:nvSpPr>
        <p:spPr/>
        <p:txBody>
          <a:bodyPr/>
          <a:lstStyle/>
          <a:p>
            <a:fld id="{51ABD4BD-DEB0-4CCC-965D-E9BE2C85107F}" type="slidenum">
              <a:rPr lang="en-US" smtClean="0"/>
              <a:t>8</a:t>
            </a:fld>
            <a:endParaRPr lang="en-US"/>
          </a:p>
        </p:txBody>
      </p:sp>
    </p:spTree>
    <p:extLst>
      <p:ext uri="{BB962C8B-B14F-4D97-AF65-F5344CB8AC3E}">
        <p14:creationId xmlns:p14="http://schemas.microsoft.com/office/powerpoint/2010/main" val="182607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23232"/>
                </a:solidFill>
                <a:latin typeface="Verdana" panose="020B0604030504040204" pitchFamily="34" charset="0"/>
                <a:cs typeface="Lato" panose="020F0502020204030203" pitchFamily="34" charset="0"/>
              </a:rPr>
              <a:t>Visible light spectrum is a small portion of the total type of electromagnetic radiation (EMR). To the left on this illustration there are shorter (invisible) ultraviolet wavelengths with higher frequency and more energy. The longer infrared wavelengths to the right of visible spectrum have lower frequency with less energy.</a:t>
            </a:r>
          </a:p>
        </p:txBody>
      </p:sp>
      <p:sp>
        <p:nvSpPr>
          <p:cNvPr id="4" name="Slide Number Placeholder 3"/>
          <p:cNvSpPr>
            <a:spLocks noGrp="1"/>
          </p:cNvSpPr>
          <p:nvPr>
            <p:ph type="sldNum" sz="quarter" idx="10"/>
          </p:nvPr>
        </p:nvSpPr>
        <p:spPr/>
        <p:txBody>
          <a:bodyPr/>
          <a:lstStyle/>
          <a:p>
            <a:fld id="{51ABD4BD-DEB0-4CCC-965D-E9BE2C85107F}" type="slidenum">
              <a:rPr lang="en-US" smtClean="0"/>
              <a:t>9</a:t>
            </a:fld>
            <a:endParaRPr lang="en-US"/>
          </a:p>
        </p:txBody>
      </p:sp>
    </p:spTree>
    <p:extLst>
      <p:ext uri="{BB962C8B-B14F-4D97-AF65-F5344CB8AC3E}">
        <p14:creationId xmlns:p14="http://schemas.microsoft.com/office/powerpoint/2010/main" val="6171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The whole range of EMR from the very short, very energetic cosmic rays to the very long, low energy radio waves acts the same way:  Each wavelength has a frequency and energy associated with it.</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We know they are high in energy because X-rays can go right through us to make the images of our bones we call “X-rays”! </a:t>
            </a:r>
          </a:p>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a:p>
        </p:txBody>
      </p:sp>
    </p:spTree>
    <p:extLst>
      <p:ext uri="{BB962C8B-B14F-4D97-AF65-F5344CB8AC3E}">
        <p14:creationId xmlns:p14="http://schemas.microsoft.com/office/powerpoint/2010/main" val="378115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11</a:t>
            </a:fld>
            <a:endParaRPr lang="en-US"/>
          </a:p>
        </p:txBody>
      </p:sp>
    </p:spTree>
    <p:extLst>
      <p:ext uri="{BB962C8B-B14F-4D97-AF65-F5344CB8AC3E}">
        <p14:creationId xmlns:p14="http://schemas.microsoft.com/office/powerpoint/2010/main" val="40712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12</a:t>
            </a:fld>
            <a:endParaRPr lang="en-US"/>
          </a:p>
        </p:txBody>
      </p:sp>
    </p:spTree>
    <p:extLst>
      <p:ext uri="{BB962C8B-B14F-4D97-AF65-F5344CB8AC3E}">
        <p14:creationId xmlns:p14="http://schemas.microsoft.com/office/powerpoint/2010/main" val="203978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vimeo.com/93407527" TargetMode="External"/><Relationship Id="rId3" Type="http://schemas.openxmlformats.org/officeDocument/2006/relationships/image" Target="../media/image13.png"/><Relationship Id="rId7" Type="http://schemas.openxmlformats.org/officeDocument/2006/relationships/hyperlink" Target="https://pogil.org/abou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youtu.be/sKLafmF9hns" TargetMode="External"/><Relationship Id="rId5" Type="http://schemas.openxmlformats.org/officeDocument/2006/relationships/hyperlink" Target="https://athenas.ksu.edu/assets/files/635873526180631806-ATHENAS-Wavelength-Activity.pdf" TargetMode="External"/><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hyperlink" Target="https://vimeo.com/user2751220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feature=player_embedded&amp;v=x1SgmFa0r04" TargetMode="External"/><Relationship Id="rId3" Type="http://schemas.openxmlformats.org/officeDocument/2006/relationships/image" Target="../media/image13.png"/><Relationship Id="rId7" Type="http://schemas.openxmlformats.org/officeDocument/2006/relationships/hyperlink" Target="http://sites.gsu.edu/geog1112/the-tropospher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ites.gsu.edu/geog1112/lab-4/" TargetMode="External"/><Relationship Id="rId5" Type="http://schemas.openxmlformats.org/officeDocument/2006/relationships/hyperlink" Target="http://www.explainthatstuff.com/globalwarmingforkids.html" TargetMode="External"/><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hyperlink" Target="http://www.groundinstructor.com/mod/page/view.php?id=970"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earthobservatory.nasa.gov/IOTD/view.php?id=737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roundinstructor.com/mod/page/view.php?id=97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EACH WAVELENGTH HAS A FREQUENCY AND ENERGY ASSOCIATED WITH IT</a:t>
            </a:r>
            <a:endParaRPr lang="en-US" sz="3000" dirty="0">
              <a:solidFill>
                <a:srgbClr val="A2C4DB"/>
              </a:solidFill>
              <a:latin typeface="Impact" panose="020B080603090205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7" name="Title 1"/>
          <p:cNvSpPr txBox="1">
            <a:spLocks/>
          </p:cNvSpPr>
          <p:nvPr/>
        </p:nvSpPr>
        <p:spPr>
          <a:xfrm>
            <a:off x="381000" y="1518999"/>
            <a:ext cx="4572000" cy="32625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Light (or EMR) has an incredible variation</a:t>
            </a:r>
            <a:br>
              <a:rPr lang="en-US" sz="1200" dirty="0">
                <a:solidFill>
                  <a:srgbClr val="323232"/>
                </a:solidFill>
                <a:latin typeface="Verdana" panose="020B0604030504040204" pitchFamily="34" charset="0"/>
                <a:cs typeface="Lato" panose="020F0502020204030203" pitchFamily="34" charset="0"/>
              </a:rPr>
            </a:br>
            <a:r>
              <a:rPr lang="en-US" sz="1200" dirty="0">
                <a:solidFill>
                  <a:srgbClr val="323232"/>
                </a:solidFill>
                <a:latin typeface="Verdana" panose="020B0604030504040204" pitchFamily="34" charset="0"/>
                <a:cs typeface="Lato" panose="020F0502020204030203" pitchFamily="34" charset="0"/>
              </a:rPr>
              <a:t>in wavelength</a:t>
            </a:r>
          </a:p>
          <a:p>
            <a:pPr marL="628650" lvl="1" indent="-171450">
              <a:lnSpc>
                <a:spcPts val="1500"/>
              </a:lnSpc>
              <a:spcBef>
                <a:spcPts val="1800"/>
              </a:spcBef>
              <a:buClr>
                <a:srgbClr val="034F83"/>
              </a:buClr>
              <a:buFont typeface="Courier New" panose="02070309020205020404" pitchFamily="49" charset="0"/>
              <a:buChar char="o"/>
            </a:pPr>
            <a:r>
              <a:rPr lang="en-US" sz="1000" dirty="0">
                <a:solidFill>
                  <a:srgbClr val="323232"/>
                </a:solidFill>
                <a:latin typeface="Verdana" panose="020B0604030504040204" pitchFamily="34" charset="0"/>
                <a:cs typeface="Lato" panose="020F0502020204030203" pitchFamily="34" charset="0"/>
              </a:rPr>
              <a:t>Very small wavelength and very energetic light like X-rays are very high energy</a:t>
            </a:r>
          </a:p>
          <a:p>
            <a:pPr marL="628650" lvl="1" indent="-171450">
              <a:lnSpc>
                <a:spcPts val="1500"/>
              </a:lnSpc>
              <a:spcBef>
                <a:spcPts val="1800"/>
              </a:spcBef>
              <a:buClr>
                <a:srgbClr val="034F83"/>
              </a:buClr>
              <a:buFont typeface="Courier New" panose="02070309020205020404" pitchFamily="49" charset="0"/>
              <a:buChar char="o"/>
            </a:pPr>
            <a:r>
              <a:rPr lang="en-US" sz="1000" dirty="0">
                <a:solidFill>
                  <a:srgbClr val="323232"/>
                </a:solidFill>
                <a:latin typeface="Verdana" panose="020B0604030504040204" pitchFamily="34" charset="0"/>
                <a:cs typeface="Lato" panose="020F0502020204030203" pitchFamily="34" charset="0"/>
              </a:rPr>
              <a:t>Radio and TV waves are huge – often meters long, and of very low energy</a:t>
            </a:r>
          </a:p>
        </p:txBody>
      </p:sp>
    </p:spTree>
    <p:extLst>
      <p:ext uri="{BB962C8B-B14F-4D97-AF65-F5344CB8AC3E}">
        <p14:creationId xmlns:p14="http://schemas.microsoft.com/office/powerpoint/2010/main" val="185760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41"/>
            <a:ext cx="9144000" cy="5507182"/>
          </a:xfrm>
          <a:prstGeom prst="rect">
            <a:avLst/>
          </a:prstGeom>
        </p:spPr>
      </p:pic>
      <p:sp>
        <p:nvSpPr>
          <p:cNvPr id="8" name="Rectangle 7"/>
          <p:cNvSpPr/>
          <p:nvPr/>
        </p:nvSpPr>
        <p:spPr>
          <a:xfrm>
            <a:off x="0" y="-181840"/>
            <a:ext cx="9144000" cy="550718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266950" y="1657350"/>
            <a:ext cx="4610100" cy="1363421"/>
            <a:chOff x="2266950" y="1885950"/>
            <a:chExt cx="4610100" cy="1363421"/>
          </a:xfrm>
        </p:grpSpPr>
        <p:sp>
          <p:nvSpPr>
            <p:cNvPr id="4" name="TextBox 3"/>
            <p:cNvSpPr txBox="1"/>
            <p:nvPr/>
          </p:nvSpPr>
          <p:spPr>
            <a:xfrm>
              <a:off x="2266950" y="1885950"/>
              <a:ext cx="4610100" cy="669414"/>
            </a:xfrm>
            <a:prstGeom prst="rect">
              <a:avLst/>
            </a:prstGeom>
            <a:noFill/>
          </p:spPr>
          <p:txBody>
            <a:bodyPr wrap="square" rtlCol="0">
              <a:spAutoFit/>
            </a:bodyPr>
            <a:lstStyle/>
            <a:p>
              <a:pPr algn="ctr">
                <a:lnSpc>
                  <a:spcPts val="4500"/>
                </a:lnSpc>
              </a:pPr>
              <a:r>
                <a:rPr lang="en-US" sz="4000" dirty="0">
                  <a:solidFill>
                    <a:schemeClr val="bg1"/>
                  </a:solidFill>
                  <a:latin typeface="Impact" panose="020B0806030902050204" pitchFamily="34" charset="0"/>
                </a:rPr>
                <a:t>127,000 </a:t>
              </a:r>
              <a:r>
                <a:rPr lang="en-US" sz="4000" dirty="0">
                  <a:solidFill>
                    <a:srgbClr val="A2C4DB"/>
                  </a:solidFill>
                  <a:latin typeface="Impact" panose="020B0806030902050204" pitchFamily="34" charset="0"/>
                </a:rPr>
                <a:t>MEGAJOULES</a:t>
              </a:r>
            </a:p>
          </p:txBody>
        </p:sp>
        <p:sp>
          <p:nvSpPr>
            <p:cNvPr id="5" name="TextBox 4"/>
            <p:cNvSpPr txBox="1"/>
            <p:nvPr/>
          </p:nvSpPr>
          <p:spPr>
            <a:xfrm>
              <a:off x="2552700" y="2571750"/>
              <a:ext cx="4038600" cy="677621"/>
            </a:xfrm>
            <a:prstGeom prst="rect">
              <a:avLst/>
            </a:prstGeom>
            <a:noFill/>
          </p:spPr>
          <p:txBody>
            <a:bodyPr wrap="square" tIns="0" rtlCol="0">
              <a:spAutoFit/>
            </a:bodyPr>
            <a:lstStyle/>
            <a:p>
              <a:pPr algn="ctr">
                <a:lnSpc>
                  <a:spcPts val="1700"/>
                </a:lnSpc>
              </a:pPr>
              <a:r>
                <a:rPr lang="en-US" sz="1200" dirty="0">
                  <a:solidFill>
                    <a:srgbClr val="A2C4DB"/>
                  </a:solidFill>
                  <a:latin typeface="Verdana" panose="020B0604030504040204" pitchFamily="34" charset="0"/>
                  <a:cs typeface="Lato" panose="020F0502020204030203" pitchFamily="34" charset="0"/>
                </a:rPr>
                <a:t>Manufacturing 1 ton of polyester fiber consumes up to </a:t>
              </a:r>
              <a:r>
                <a:rPr lang="en-US" sz="1200" b="1" dirty="0">
                  <a:solidFill>
                    <a:srgbClr val="A2C4DB"/>
                  </a:solidFill>
                  <a:latin typeface="Verdana" panose="020B0604030504040204" pitchFamily="34" charset="0"/>
                  <a:cs typeface="Lato" panose="020F0502020204030203" pitchFamily="34" charset="0"/>
                </a:rPr>
                <a:t>127,000 </a:t>
              </a:r>
              <a:r>
                <a:rPr lang="en-US" sz="1200" b="1" dirty="0" err="1">
                  <a:solidFill>
                    <a:srgbClr val="A2C4DB"/>
                  </a:solidFill>
                  <a:latin typeface="Verdana" panose="020B0604030504040204" pitchFamily="34" charset="0"/>
                  <a:cs typeface="Lato" panose="020F0502020204030203" pitchFamily="34" charset="0"/>
                </a:rPr>
                <a:t>megajoules</a:t>
              </a:r>
              <a:r>
                <a:rPr lang="en-US" sz="1200" dirty="0">
                  <a:solidFill>
                    <a:srgbClr val="A2C4DB"/>
                  </a:solidFill>
                  <a:latin typeface="Verdana" panose="020B0604030504040204" pitchFamily="34" charset="0"/>
                  <a:cs typeface="Lato" panose="020F0502020204030203" pitchFamily="34" charset="0"/>
                </a:rPr>
                <a:t>, and in 2010, 64 billion pounds of polyester were produced.</a:t>
              </a:r>
            </a:p>
          </p:txBody>
        </p:sp>
      </p:grpSp>
      <p:sp>
        <p:nvSpPr>
          <p:cNvPr id="9" name="TextBox 8"/>
          <p:cNvSpPr txBox="1"/>
          <p:nvPr/>
        </p:nvSpPr>
        <p:spPr>
          <a:xfrm>
            <a:off x="1961389" y="4476750"/>
            <a:ext cx="5221223" cy="512961"/>
          </a:xfrm>
          <a:prstGeom prst="rect">
            <a:avLst/>
          </a:prstGeom>
          <a:noFill/>
        </p:spPr>
        <p:txBody>
          <a:bodyPr wrap="square" lIns="0" tIns="0" rIns="0" bIns="0" rtlCol="0">
            <a:spAutoFit/>
          </a:bodyPr>
          <a:lstStyle/>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Source:  </a:t>
            </a:r>
            <a:r>
              <a:rPr lang="en-US" sz="600" dirty="0" err="1">
                <a:solidFill>
                  <a:schemeClr val="bg1">
                    <a:alpha val="50000"/>
                  </a:schemeClr>
                </a:solidFill>
                <a:latin typeface="Verdana" panose="020B0604030504040204" pitchFamily="34" charset="0"/>
                <a:cs typeface="Lato" panose="020F0502020204030203" pitchFamily="34" charset="0"/>
              </a:rPr>
              <a:t>Cherret</a:t>
            </a:r>
            <a:r>
              <a:rPr lang="en-US" sz="600" dirty="0">
                <a:solidFill>
                  <a:schemeClr val="bg1">
                    <a:alpha val="50000"/>
                  </a:schemeClr>
                </a:solidFill>
                <a:latin typeface="Verdana" panose="020B0604030504040204" pitchFamily="34" charset="0"/>
                <a:cs typeface="Lato" panose="020F0502020204030203" pitchFamily="34" charset="0"/>
              </a:rPr>
              <a:t>, N., Barrett, J., </a:t>
            </a:r>
            <a:r>
              <a:rPr lang="en-US" sz="600" dirty="0" err="1">
                <a:solidFill>
                  <a:schemeClr val="bg1">
                    <a:alpha val="50000"/>
                  </a:schemeClr>
                </a:solidFill>
                <a:latin typeface="Verdana" panose="020B0604030504040204" pitchFamily="34" charset="0"/>
                <a:cs typeface="Lato" panose="020F0502020204030203" pitchFamily="34" charset="0"/>
              </a:rPr>
              <a:t>Clemett</a:t>
            </a:r>
            <a:r>
              <a:rPr lang="en-US" sz="600" dirty="0">
                <a:solidFill>
                  <a:schemeClr val="bg1">
                    <a:alpha val="50000"/>
                  </a:schemeClr>
                </a:solidFill>
                <a:latin typeface="Verdana" panose="020B0604030504040204" pitchFamily="34" charset="0"/>
                <a:cs typeface="Lato" panose="020F0502020204030203" pitchFamily="34" charset="0"/>
              </a:rPr>
              <a:t>, A., Chadwick, M., &amp; Chadwick, M.J. (2005). </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Ecological footprint and water analysis of cotton, hemp, and polyester. Sweden: Stockholm Environment Institute.</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Luke, J. (</a:t>
            </a:r>
            <a:r>
              <a:rPr lang="en-US" sz="600" dirty="0" err="1">
                <a:solidFill>
                  <a:schemeClr val="bg1">
                    <a:alpha val="50000"/>
                  </a:schemeClr>
                </a:solidFill>
                <a:latin typeface="Verdana" panose="020B0604030504040204" pitchFamily="34" charset="0"/>
                <a:cs typeface="Lato" panose="020F0502020204030203" pitchFamily="34" charset="0"/>
              </a:rPr>
              <a:t>n.d.</a:t>
            </a:r>
            <a:r>
              <a:rPr lang="en-US" sz="600" dirty="0">
                <a:solidFill>
                  <a:schemeClr val="bg1">
                    <a:alpha val="50000"/>
                  </a:schemeClr>
                </a:solidFill>
                <a:latin typeface="Verdana" panose="020B0604030504040204" pitchFamily="34" charset="0"/>
                <a:cs typeface="Lato" panose="020F0502020204030203" pitchFamily="34" charset="0"/>
              </a:rPr>
              <a:t>). Polyester a geography saga and all.</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EIA. (2015). How much electricity does an American home use?</a:t>
            </a:r>
          </a:p>
        </p:txBody>
      </p:sp>
    </p:spTree>
    <p:extLst>
      <p:ext uri="{BB962C8B-B14F-4D97-AF65-F5344CB8AC3E}">
        <p14:creationId xmlns:p14="http://schemas.microsoft.com/office/powerpoint/2010/main" val="173976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41"/>
            <a:ext cx="9144000" cy="5507182"/>
          </a:xfrm>
          <a:prstGeom prst="rect">
            <a:avLst/>
          </a:prstGeom>
        </p:spPr>
      </p:pic>
      <p:sp>
        <p:nvSpPr>
          <p:cNvPr id="8" name="Rectangle 7"/>
          <p:cNvSpPr/>
          <p:nvPr/>
        </p:nvSpPr>
        <p:spPr>
          <a:xfrm>
            <a:off x="0" y="-181840"/>
            <a:ext cx="9144000" cy="550718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266950" y="1482199"/>
            <a:ext cx="4610100" cy="1470551"/>
            <a:chOff x="2266950" y="1661894"/>
            <a:chExt cx="4610100" cy="1470551"/>
          </a:xfrm>
        </p:grpSpPr>
        <p:sp>
          <p:nvSpPr>
            <p:cNvPr id="4" name="TextBox 3"/>
            <p:cNvSpPr txBox="1"/>
            <p:nvPr/>
          </p:nvSpPr>
          <p:spPr>
            <a:xfrm>
              <a:off x="2266950" y="1885950"/>
              <a:ext cx="4610100" cy="1246495"/>
            </a:xfrm>
            <a:prstGeom prst="rect">
              <a:avLst/>
            </a:prstGeom>
            <a:noFill/>
          </p:spPr>
          <p:txBody>
            <a:bodyPr wrap="square" rtlCol="0">
              <a:spAutoFit/>
            </a:bodyPr>
            <a:lstStyle/>
            <a:p>
              <a:pPr algn="ctr">
                <a:lnSpc>
                  <a:spcPts val="4500"/>
                </a:lnSpc>
              </a:pPr>
              <a:r>
                <a:rPr lang="en-US" sz="4000" dirty="0">
                  <a:solidFill>
                    <a:schemeClr val="bg1"/>
                  </a:solidFill>
                  <a:latin typeface="Impact" panose="020B0806030902050204" pitchFamily="34" charset="0"/>
                </a:rPr>
                <a:t>93 MILLION </a:t>
              </a:r>
              <a:r>
                <a:rPr lang="en-US" sz="4000" dirty="0">
                  <a:solidFill>
                    <a:srgbClr val="A2C4DB"/>
                  </a:solidFill>
                  <a:latin typeface="Impact" panose="020B0806030902050204" pitchFamily="34" charset="0"/>
                </a:rPr>
                <a:t>US HOMES FOR 1 YEAR</a:t>
              </a:r>
            </a:p>
          </p:txBody>
        </p:sp>
        <p:sp>
          <p:nvSpPr>
            <p:cNvPr id="5" name="TextBox 4"/>
            <p:cNvSpPr txBox="1"/>
            <p:nvPr/>
          </p:nvSpPr>
          <p:spPr>
            <a:xfrm>
              <a:off x="2552700" y="1661894"/>
              <a:ext cx="4038600" cy="241605"/>
            </a:xfrm>
            <a:prstGeom prst="rect">
              <a:avLst/>
            </a:prstGeom>
            <a:noFill/>
          </p:spPr>
          <p:txBody>
            <a:bodyPr wrap="square" tIns="0" rtlCol="0">
              <a:spAutoFit/>
            </a:bodyPr>
            <a:lstStyle/>
            <a:p>
              <a:pPr algn="ctr">
                <a:lnSpc>
                  <a:spcPts val="1700"/>
                </a:lnSpc>
              </a:pPr>
              <a:r>
                <a:rPr lang="en-US" sz="1200" dirty="0">
                  <a:solidFill>
                    <a:srgbClr val="A2C4DB"/>
                  </a:solidFill>
                  <a:latin typeface="Verdana" panose="020B0604030504040204" pitchFamily="34" charset="0"/>
                  <a:cs typeface="Lato" panose="020F0502020204030203" pitchFamily="34" charset="0"/>
                </a:rPr>
                <a:t>That's enough energy to power</a:t>
              </a:r>
            </a:p>
          </p:txBody>
        </p:sp>
      </p:grpSp>
      <p:sp>
        <p:nvSpPr>
          <p:cNvPr id="9" name="TextBox 8"/>
          <p:cNvSpPr txBox="1"/>
          <p:nvPr/>
        </p:nvSpPr>
        <p:spPr>
          <a:xfrm>
            <a:off x="1961389" y="4476750"/>
            <a:ext cx="5221223" cy="512961"/>
          </a:xfrm>
          <a:prstGeom prst="rect">
            <a:avLst/>
          </a:prstGeom>
          <a:noFill/>
        </p:spPr>
        <p:txBody>
          <a:bodyPr wrap="square" lIns="0" tIns="0" rIns="0" bIns="0" rtlCol="0">
            <a:spAutoFit/>
          </a:bodyPr>
          <a:lstStyle/>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Source:  </a:t>
            </a:r>
            <a:r>
              <a:rPr lang="en-US" sz="600" dirty="0" err="1">
                <a:solidFill>
                  <a:schemeClr val="bg1">
                    <a:alpha val="50000"/>
                  </a:schemeClr>
                </a:solidFill>
                <a:latin typeface="Verdana" panose="020B0604030504040204" pitchFamily="34" charset="0"/>
                <a:cs typeface="Lato" panose="020F0502020204030203" pitchFamily="34" charset="0"/>
              </a:rPr>
              <a:t>Cherret</a:t>
            </a:r>
            <a:r>
              <a:rPr lang="en-US" sz="600" dirty="0">
                <a:solidFill>
                  <a:schemeClr val="bg1">
                    <a:alpha val="50000"/>
                  </a:schemeClr>
                </a:solidFill>
                <a:latin typeface="Verdana" panose="020B0604030504040204" pitchFamily="34" charset="0"/>
                <a:cs typeface="Lato" panose="020F0502020204030203" pitchFamily="34" charset="0"/>
              </a:rPr>
              <a:t>, N., Barrett, J., </a:t>
            </a:r>
            <a:r>
              <a:rPr lang="en-US" sz="600" dirty="0" err="1">
                <a:solidFill>
                  <a:schemeClr val="bg1">
                    <a:alpha val="50000"/>
                  </a:schemeClr>
                </a:solidFill>
                <a:latin typeface="Verdana" panose="020B0604030504040204" pitchFamily="34" charset="0"/>
                <a:cs typeface="Lato" panose="020F0502020204030203" pitchFamily="34" charset="0"/>
              </a:rPr>
              <a:t>Clemett</a:t>
            </a:r>
            <a:r>
              <a:rPr lang="en-US" sz="600" dirty="0">
                <a:solidFill>
                  <a:schemeClr val="bg1">
                    <a:alpha val="50000"/>
                  </a:schemeClr>
                </a:solidFill>
                <a:latin typeface="Verdana" panose="020B0604030504040204" pitchFamily="34" charset="0"/>
                <a:cs typeface="Lato" panose="020F0502020204030203" pitchFamily="34" charset="0"/>
              </a:rPr>
              <a:t>, A., Chadwick, M., &amp; Chadwick, M.J. (2005). </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Ecological footprint and water analysis of cotton, hemp, and polyester. Sweden: Stockholm Environment Institute.</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Luke, J. (</a:t>
            </a:r>
            <a:r>
              <a:rPr lang="en-US" sz="600" dirty="0" err="1">
                <a:solidFill>
                  <a:schemeClr val="bg1">
                    <a:alpha val="50000"/>
                  </a:schemeClr>
                </a:solidFill>
                <a:latin typeface="Verdana" panose="020B0604030504040204" pitchFamily="34" charset="0"/>
                <a:cs typeface="Lato" panose="020F0502020204030203" pitchFamily="34" charset="0"/>
              </a:rPr>
              <a:t>n.d.</a:t>
            </a:r>
            <a:r>
              <a:rPr lang="en-US" sz="600" dirty="0">
                <a:solidFill>
                  <a:schemeClr val="bg1">
                    <a:alpha val="50000"/>
                  </a:schemeClr>
                </a:solidFill>
                <a:latin typeface="Verdana" panose="020B0604030504040204" pitchFamily="34" charset="0"/>
                <a:cs typeface="Lato" panose="020F0502020204030203" pitchFamily="34" charset="0"/>
              </a:rPr>
              <a:t>). Polyester a geography saga and all.</a:t>
            </a:r>
          </a:p>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EIA. (2015). How much electricity does an American home use?</a:t>
            </a:r>
          </a:p>
        </p:txBody>
      </p:sp>
    </p:spTree>
    <p:extLst>
      <p:ext uri="{BB962C8B-B14F-4D97-AF65-F5344CB8AC3E}">
        <p14:creationId xmlns:p14="http://schemas.microsoft.com/office/powerpoint/2010/main" val="113007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8500"/>
          <a:stretch/>
        </p:blipFill>
        <p:spPr>
          <a:xfrm>
            <a:off x="-137160" y="-95250"/>
            <a:ext cx="4709160" cy="5507182"/>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81000" y="1847850"/>
            <a:ext cx="8382000" cy="2171700"/>
            <a:chOff x="381000" y="1123950"/>
            <a:chExt cx="8382000" cy="2171700"/>
          </a:xfrm>
        </p:grpSpPr>
        <p:sp>
          <p:nvSpPr>
            <p:cNvPr id="3" name="TextBox 2"/>
            <p:cNvSpPr txBox="1"/>
            <p:nvPr/>
          </p:nvSpPr>
          <p:spPr>
            <a:xfrm>
              <a:off x="381000" y="1123950"/>
              <a:ext cx="3840480" cy="495007"/>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IN-CLASS ACTIVITY</a:t>
              </a:r>
            </a:p>
          </p:txBody>
        </p:sp>
        <p:sp>
          <p:nvSpPr>
            <p:cNvPr id="6" name="Title 1"/>
            <p:cNvSpPr txBox="1">
              <a:spLocks/>
            </p:cNvSpPr>
            <p:nvPr/>
          </p:nvSpPr>
          <p:spPr>
            <a:xfrm>
              <a:off x="4922520" y="1137999"/>
              <a:ext cx="3840480" cy="2157651"/>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Demonstrating the wavelength, frequency, and energy of light </a:t>
              </a:r>
              <a:r>
                <a:rPr lang="en-US" sz="1000" i="1" dirty="0">
                  <a:solidFill>
                    <a:srgbClr val="323232"/>
                  </a:solidFill>
                  <a:latin typeface="Verdana" panose="020B0604030504040204" pitchFamily="34" charset="0"/>
                  <a:cs typeface="Lato" panose="020F0502020204030203" pitchFamily="34" charset="0"/>
                  <a:hlinkClick r:id="rId5"/>
                </a:rPr>
                <a:t>(Download PDF)</a:t>
              </a:r>
              <a:endParaRPr lang="en-US" sz="1000" i="1"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Wavelength Activity </a:t>
              </a:r>
              <a:r>
                <a:rPr lang="en-US" sz="1000" i="1" dirty="0">
                  <a:solidFill>
                    <a:srgbClr val="323232"/>
                  </a:solidFill>
                  <a:latin typeface="Verdana" panose="020B0604030504040204" pitchFamily="34" charset="0"/>
                  <a:cs typeface="Lato" panose="020F0502020204030203" pitchFamily="34" charset="0"/>
                  <a:hlinkClick r:id="rId6"/>
                </a:rPr>
                <a:t>(Video Demonstration)</a:t>
              </a:r>
              <a:endParaRPr lang="en-US" sz="1000" i="1"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POGIL Activity: The Earth’s Greenhouse </a:t>
              </a:r>
              <a:r>
                <a:rPr lang="en-US" sz="1000" i="1" dirty="0">
                  <a:solidFill>
                    <a:srgbClr val="323232"/>
                  </a:solidFill>
                  <a:latin typeface="Verdana" panose="020B0604030504040204" pitchFamily="34" charset="0"/>
                  <a:cs typeface="Lato" panose="020F0502020204030203" pitchFamily="34" charset="0"/>
                  <a:hlinkClick r:id="rId5"/>
                </a:rPr>
                <a:t>(Download PDF)</a:t>
              </a:r>
              <a:endParaRPr lang="en-US" sz="1000" dirty="0">
                <a:solidFill>
                  <a:srgbClr val="034F83"/>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About POGIL Activities:</a:t>
              </a:r>
            </a:p>
            <a:p>
              <a:pPr marL="274320" algn="l">
                <a:lnSpc>
                  <a:spcPts val="1500"/>
                </a:lnSpc>
                <a:spcBef>
                  <a:spcPts val="1200"/>
                </a:spcBef>
                <a:buClr>
                  <a:srgbClr val="A2C4DB"/>
                </a:buClr>
              </a:pPr>
              <a:r>
                <a:rPr lang="en-US" sz="700" dirty="0">
                  <a:solidFill>
                    <a:srgbClr val="323232"/>
                  </a:solidFill>
                  <a:latin typeface="Verdana" panose="020B0604030504040204" pitchFamily="34" charset="0"/>
                  <a:cs typeface="Lato" panose="020F0502020204030203" pitchFamily="34" charset="0"/>
                </a:rPr>
                <a:t>You can learn more about POGIL at: </a:t>
              </a:r>
              <a:r>
                <a:rPr lang="en-US" sz="700" dirty="0">
                  <a:solidFill>
                    <a:srgbClr val="323232"/>
                  </a:solidFill>
                  <a:latin typeface="Verdana" panose="020B0604030504040204" pitchFamily="34" charset="0"/>
                  <a:cs typeface="Lato" panose="020F0502020204030203" pitchFamily="34" charset="0"/>
                  <a:hlinkClick r:id="rId7"/>
                </a:rPr>
                <a:t>https://pogil.org/about</a:t>
              </a:r>
              <a:endParaRPr lang="en-US" sz="700" dirty="0">
                <a:solidFill>
                  <a:srgbClr val="323232"/>
                </a:solidFill>
                <a:latin typeface="Verdana" panose="020B0604030504040204" pitchFamily="34" charset="0"/>
                <a:cs typeface="Lato" panose="020F0502020204030203" pitchFamily="34" charset="0"/>
              </a:endParaRPr>
            </a:p>
            <a:p>
              <a:pPr marL="274320" algn="l">
                <a:lnSpc>
                  <a:spcPts val="1500"/>
                </a:lnSpc>
                <a:spcBef>
                  <a:spcPts val="1200"/>
                </a:spcBef>
                <a:buClr>
                  <a:srgbClr val="A2C4DB"/>
                </a:buClr>
              </a:pPr>
              <a:r>
                <a:rPr lang="en-US" sz="700" dirty="0">
                  <a:solidFill>
                    <a:srgbClr val="323232"/>
                  </a:solidFill>
                  <a:latin typeface="Verdana" panose="020B0604030504040204" pitchFamily="34" charset="0"/>
                  <a:cs typeface="Lato" panose="020F0502020204030203" pitchFamily="34" charset="0"/>
                  <a:hlinkClick r:id="rId8"/>
                </a:rPr>
                <a:t>What is POGIL?</a:t>
              </a:r>
              <a:r>
                <a:rPr lang="en-US" sz="700" dirty="0">
                  <a:solidFill>
                    <a:srgbClr val="323232"/>
                  </a:solidFill>
                  <a:latin typeface="Verdana" panose="020B0604030504040204" pitchFamily="34" charset="0"/>
                  <a:cs typeface="Lato" panose="020F0502020204030203" pitchFamily="34" charset="0"/>
                </a:rPr>
                <a:t> from </a:t>
              </a:r>
              <a:r>
                <a:rPr lang="en-US" sz="700" dirty="0">
                  <a:solidFill>
                    <a:srgbClr val="323232"/>
                  </a:solidFill>
                  <a:latin typeface="Verdana" panose="020B0604030504040204" pitchFamily="34" charset="0"/>
                  <a:cs typeface="Lato" panose="020F0502020204030203" pitchFamily="34" charset="0"/>
                  <a:hlinkClick r:id="rId9"/>
                </a:rPr>
                <a:t>The POGIL Project</a:t>
              </a:r>
              <a:r>
                <a:rPr lang="en-US" sz="700" dirty="0">
                  <a:solidFill>
                    <a:srgbClr val="323232"/>
                  </a:solidFill>
                  <a:latin typeface="Verdana" panose="020B0604030504040204" pitchFamily="34" charset="0"/>
                  <a:cs typeface="Lato" panose="020F0502020204030203" pitchFamily="34" charset="0"/>
                </a:rPr>
                <a:t> on </a:t>
              </a:r>
              <a:r>
                <a:rPr lang="en-US" sz="700" dirty="0">
                  <a:solidFill>
                    <a:srgbClr val="323232"/>
                  </a:solidFill>
                  <a:latin typeface="Verdana" panose="020B0604030504040204" pitchFamily="34" charset="0"/>
                  <a:cs typeface="Lato" panose="020F0502020204030203" pitchFamily="34" charset="0"/>
                  <a:hlinkClick r:id="rId9"/>
                </a:rPr>
                <a:t>Vimeo</a:t>
              </a:r>
              <a:r>
                <a:rPr lang="en-US" sz="700" dirty="0">
                  <a:solidFill>
                    <a:srgbClr val="323232"/>
                  </a:solidFill>
                  <a:latin typeface="Verdana" panose="020B0604030504040204" pitchFamily="34" charset="0"/>
                  <a:cs typeface="Lato" panose="020F0502020204030203" pitchFamily="34" charset="0"/>
                </a:rPr>
                <a:t>.</a:t>
              </a:r>
            </a:p>
          </p:txBody>
        </p:sp>
      </p:gr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80226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48500"/>
          <a:stretch/>
        </p:blipFill>
        <p:spPr>
          <a:xfrm>
            <a:off x="-137160" y="-95250"/>
            <a:ext cx="4709160" cy="5507182"/>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865563"/>
            <a:ext cx="8382000" cy="3306387"/>
            <a:chOff x="381000" y="1122738"/>
            <a:chExt cx="8382000" cy="3306387"/>
          </a:xfrm>
        </p:grpSpPr>
        <p:sp>
          <p:nvSpPr>
            <p:cNvPr id="3" name="TextBox 2"/>
            <p:cNvSpPr txBox="1"/>
            <p:nvPr/>
          </p:nvSpPr>
          <p:spPr>
            <a:xfrm>
              <a:off x="381000" y="1847850"/>
              <a:ext cx="3840480" cy="943848"/>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1122738"/>
              <a:ext cx="3840480" cy="3306387"/>
            </a:xfrm>
            <a:prstGeom prst="rect">
              <a:avLst/>
            </a:prstGeom>
          </p:spPr>
          <p:txBody>
            <a:bodyPr tIns="0">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This link to a website called EXPLAINTHATSTUFF! provides an overview of the natural greenhouse effect   </a:t>
              </a:r>
              <a:r>
                <a:rPr lang="en-US" sz="1000" dirty="0">
                  <a:solidFill>
                    <a:srgbClr val="323232"/>
                  </a:solidFill>
                  <a:latin typeface="Verdana" panose="020B0604030504040204" pitchFamily="34" charset="0"/>
                  <a:cs typeface="Lato" panose="020F0502020204030203" pitchFamily="34" charset="0"/>
                  <a:hlinkClick r:id="rId5"/>
                </a:rPr>
                <a:t>http://www.explainthatstuff.com/globalwarmingforkids.html</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The Department of Geosciences at Georgia State University has published a set of labs that may be helpful. Of particular interest are the following:</a:t>
              </a:r>
            </a:p>
            <a:p>
              <a:pPr marL="274320" algn="l">
                <a:lnSpc>
                  <a:spcPts val="1500"/>
                </a:lnSpc>
                <a:spcBef>
                  <a:spcPts val="1200"/>
                </a:spcBef>
                <a:buClr>
                  <a:srgbClr val="A2C4DB"/>
                </a:buClr>
              </a:pPr>
              <a:r>
                <a:rPr lang="en-US" sz="800" i="1" dirty="0">
                  <a:solidFill>
                    <a:srgbClr val="323232"/>
                  </a:solidFill>
                  <a:latin typeface="Verdana" panose="020B0604030504040204" pitchFamily="34" charset="0"/>
                  <a:cs typeface="Lato" panose="020F0502020204030203" pitchFamily="34" charset="0"/>
                </a:rPr>
                <a:t>Lab 2 Stratospheric Ozone </a:t>
              </a:r>
              <a:r>
                <a:rPr lang="en-US" sz="800" dirty="0">
                  <a:solidFill>
                    <a:srgbClr val="323232"/>
                  </a:solidFill>
                  <a:latin typeface="Verdana" panose="020B0604030504040204" pitchFamily="34" charset="0"/>
                  <a:cs typeface="Lato" panose="020F0502020204030203" pitchFamily="34" charset="0"/>
                  <a:hlinkClick r:id="rId6"/>
                </a:rPr>
                <a:t>http://sites.gsu.edu/geog1112/lab-4/</a:t>
              </a:r>
              <a:endParaRPr lang="en-US" sz="800" dirty="0">
                <a:solidFill>
                  <a:srgbClr val="323232"/>
                </a:solidFill>
                <a:latin typeface="Verdana" panose="020B0604030504040204" pitchFamily="34" charset="0"/>
                <a:cs typeface="Lato" panose="020F0502020204030203" pitchFamily="34" charset="0"/>
              </a:endParaRPr>
            </a:p>
            <a:p>
              <a:pPr marL="274320" algn="l">
                <a:lnSpc>
                  <a:spcPts val="1500"/>
                </a:lnSpc>
                <a:spcBef>
                  <a:spcPts val="1200"/>
                </a:spcBef>
                <a:buClr>
                  <a:srgbClr val="A2C4DB"/>
                </a:buClr>
              </a:pPr>
              <a:r>
                <a:rPr lang="en-US" sz="800" i="1" dirty="0">
                  <a:solidFill>
                    <a:srgbClr val="323232"/>
                  </a:solidFill>
                  <a:latin typeface="Verdana" panose="020B0604030504040204" pitchFamily="34" charset="0"/>
                  <a:cs typeface="Lato" panose="020F0502020204030203" pitchFamily="34" charset="0"/>
                </a:rPr>
                <a:t>Lab 3 The Troposphere </a:t>
              </a:r>
              <a:r>
                <a:rPr lang="en-US" sz="800" dirty="0">
                  <a:solidFill>
                    <a:srgbClr val="323232"/>
                  </a:solidFill>
                  <a:latin typeface="Verdana" panose="020B0604030504040204" pitchFamily="34" charset="0"/>
                  <a:cs typeface="Lato" panose="020F0502020204030203" pitchFamily="34" charset="0"/>
                  <a:hlinkClick r:id="rId7"/>
                </a:rPr>
                <a:t>http://sites.gsu.edu/geog1112/the-troposphere/</a:t>
              </a:r>
              <a:endParaRPr lang="en-US" sz="8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NASA  </a:t>
              </a:r>
              <a:r>
                <a:rPr lang="en-US" sz="1000" i="1" dirty="0">
                  <a:solidFill>
                    <a:srgbClr val="323232"/>
                  </a:solidFill>
                  <a:latin typeface="Verdana" panose="020B0604030504040204" pitchFamily="34" charset="0"/>
                  <a:cs typeface="Lato" panose="020F0502020204030203" pitchFamily="34" charset="0"/>
                </a:rPr>
                <a:t>A Year in the Life of Earth’s CO2 </a:t>
              </a:r>
              <a:r>
                <a:rPr lang="en-US" sz="1000" dirty="0">
                  <a:solidFill>
                    <a:srgbClr val="323232"/>
                  </a:solidFill>
                  <a:latin typeface="Verdana" panose="020B0604030504040204" pitchFamily="34" charset="0"/>
                  <a:cs typeface="Lato" panose="020F0502020204030203" pitchFamily="34" charset="0"/>
                </a:rPr>
                <a:t>(3:10 minutes) </a:t>
              </a:r>
              <a:r>
                <a:rPr lang="en-US" sz="1000" dirty="0">
                  <a:solidFill>
                    <a:srgbClr val="323232"/>
                  </a:solidFill>
                  <a:latin typeface="Verdana" panose="020B0604030504040204" pitchFamily="34" charset="0"/>
                  <a:cs typeface="Lato" panose="020F0502020204030203" pitchFamily="34" charset="0"/>
                  <a:hlinkClick r:id="rId8"/>
                </a:rPr>
                <a:t>https://www.youtube.com/watch?feature=player_embedded&amp;v=x1SgmFa0r04</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An overview of the Earth's atmosphere </a:t>
              </a:r>
              <a:r>
                <a:rPr lang="en-US" sz="1000" dirty="0">
                  <a:solidFill>
                    <a:srgbClr val="323232"/>
                  </a:solidFill>
                  <a:latin typeface="Verdana" panose="020B0604030504040204" pitchFamily="34" charset="0"/>
                  <a:cs typeface="Lato" panose="020F0502020204030203" pitchFamily="34" charset="0"/>
                  <a:hlinkClick r:id="rId9"/>
                </a:rPr>
                <a:t>http://www.groundinstructor.com/mod/page/view.php?id=970</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louds-006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6" name="Rectangle 5"/>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louds-006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9" name="Rectangle 8"/>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78631"/>
            <a:ext cx="4724400" cy="1374735"/>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ATMOSPHERE &amp; GREENHOUSE GASES</a:t>
            </a:r>
          </a:p>
        </p:txBody>
      </p:sp>
      <p:sp>
        <p:nvSpPr>
          <p:cNvPr id="2" name="Title 1"/>
          <p:cNvSpPr>
            <a:spLocks noGrp="1"/>
          </p:cNvSpPr>
          <p:nvPr>
            <p:ph type="ctrTitle"/>
          </p:nvPr>
        </p:nvSpPr>
        <p:spPr>
          <a:xfrm>
            <a:off x="533400" y="1774031"/>
            <a:ext cx="4191000" cy="1102519"/>
          </a:xfrm>
        </p:spPr>
        <p:txBody>
          <a:bodyPr anchor="t">
            <a:normAutofit/>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World population is increasing, industrialization is expanding globally, income levels are rising in newly industrialized countries spurring greater levels of consumption. These realities are contributing to even more rapid increases in greenhouse gases.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HUMAN </a:t>
            </a:r>
            <a:r>
              <a:rPr lang="en-US" sz="3000" dirty="0">
                <a:solidFill>
                  <a:srgbClr val="A2C4DB"/>
                </a:solidFill>
                <a:latin typeface="Impact" panose="020B0806030902050204" pitchFamily="34" charset="0"/>
              </a:rPr>
              <a:t>BURNING OF FOSSIL FUELS </a:t>
            </a:r>
            <a:r>
              <a:rPr lang="en-US" sz="3000" dirty="0">
                <a:solidFill>
                  <a:srgbClr val="034F83"/>
                </a:solidFill>
                <a:latin typeface="Impact" panose="020B0806030902050204" pitchFamily="34" charset="0"/>
              </a:rPr>
              <a:t>IS A MAJOR CONTRIBUTOR TO THE ENHANCED GREENHOUSE EFFECT</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76936" y="1946910"/>
            <a:ext cx="5257800" cy="2377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The enhanced greenhouse effect caused by a greater buildup of carbon dioxide and methane (and other greenhouse gases) leads to less radiated heat leaving the atmosphere, resulting in </a:t>
            </a:r>
            <a:r>
              <a:rPr lang="en-US" sz="1000" b="1" dirty="0">
                <a:solidFill>
                  <a:srgbClr val="323232"/>
                </a:solidFill>
                <a:latin typeface="Verdana" panose="020B0604030504040204" pitchFamily="34" charset="0"/>
                <a:cs typeface="Lato" panose="020F0502020204030203" pitchFamily="34" charset="0"/>
              </a:rPr>
              <a:t>warmer global temperatures</a:t>
            </a:r>
            <a:r>
              <a:rPr lang="en-US" sz="1000" dirty="0">
                <a:solidFill>
                  <a:srgbClr val="323232"/>
                </a:solidFill>
                <a:latin typeface="Verdana" panose="020B0604030504040204" pitchFamily="34" charset="0"/>
                <a:cs typeface="Lato" panose="020F0502020204030203" pitchFamily="34"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77760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6" name="TextBox 5"/>
          <p:cNvSpPr txBox="1"/>
          <p:nvPr/>
        </p:nvSpPr>
        <p:spPr>
          <a:xfrm>
            <a:off x="1371600" y="17335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ATMOSPHERE</a:t>
            </a:r>
            <a:endParaRPr lang="en-US" sz="3000" dirty="0">
              <a:solidFill>
                <a:srgbClr val="A2C4DB"/>
              </a:solidFill>
              <a:latin typeface="Impact" panose="020B0806030902050204" pitchFamily="34" charset="0"/>
            </a:endParaRPr>
          </a:p>
        </p:txBody>
      </p:sp>
      <p:sp>
        <p:nvSpPr>
          <p:cNvPr id="7" name="Title 1"/>
          <p:cNvSpPr txBox="1">
            <a:spLocks/>
          </p:cNvSpPr>
          <p:nvPr/>
        </p:nvSpPr>
        <p:spPr>
          <a:xfrm>
            <a:off x="1943100" y="2255745"/>
            <a:ext cx="5257800" cy="73613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Made up of gases. These gases regulate energy</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transmission through the atmosphere.</a:t>
            </a:r>
          </a:p>
        </p:txBody>
      </p:sp>
    </p:spTree>
    <p:extLst>
      <p:ext uri="{BB962C8B-B14F-4D97-AF65-F5344CB8AC3E}">
        <p14:creationId xmlns:p14="http://schemas.microsoft.com/office/powerpoint/2010/main" val="365294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705" y="1504950"/>
            <a:ext cx="4658591" cy="2874818"/>
          </a:xfrm>
          <a:prstGeom prst="rect">
            <a:avLst/>
          </a:prstGeom>
        </p:spPr>
      </p:pic>
      <p:sp>
        <p:nvSpPr>
          <p:cNvPr id="3" name="TextBox 2"/>
          <p:cNvSpPr txBox="1"/>
          <p:nvPr/>
        </p:nvSpPr>
        <p:spPr>
          <a:xfrm>
            <a:off x="1714500" y="361950"/>
            <a:ext cx="57150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ILLUSTRATION OF EARTH’S ATMOSPHERE</a:t>
            </a:r>
          </a:p>
        </p:txBody>
      </p:sp>
      <p:sp>
        <p:nvSpPr>
          <p:cNvPr id="9" name="TextBox 8"/>
          <p:cNvSpPr txBox="1"/>
          <p:nvPr/>
        </p:nvSpPr>
        <p:spPr>
          <a:xfrm>
            <a:off x="2667001" y="4476750"/>
            <a:ext cx="3809998" cy="112147"/>
          </a:xfrm>
          <a:prstGeom prst="rect">
            <a:avLst/>
          </a:prstGeom>
          <a:noFill/>
        </p:spPr>
        <p:txBody>
          <a:bodyPr wrap="square" lIns="0" tIns="0" rIns="0" bIns="0" rtlCol="0">
            <a:spAutoFit/>
          </a:bodyPr>
          <a:lstStyle/>
          <a:p>
            <a:pPr algn="ctr">
              <a:lnSpc>
                <a:spcPts val="1000"/>
              </a:lnSpc>
            </a:pPr>
            <a:r>
              <a:rPr lang="fr-FR" sz="600" dirty="0">
                <a:solidFill>
                  <a:srgbClr val="323232"/>
                </a:solidFill>
                <a:latin typeface="Verdana" panose="020B0604030504040204" pitchFamily="34" charset="0"/>
                <a:cs typeface="Lato" panose="020F0502020204030203" pitchFamily="34" charset="0"/>
              </a:rPr>
              <a:t>Image Source:  NASA  </a:t>
            </a:r>
            <a:r>
              <a:rPr lang="fr-FR" sz="600" dirty="0">
                <a:solidFill>
                  <a:srgbClr val="323232"/>
                </a:solidFill>
                <a:latin typeface="Verdana" panose="020B0604030504040204" pitchFamily="34" charset="0"/>
                <a:cs typeface="Lato" panose="020F0502020204030203" pitchFamily="34" charset="0"/>
                <a:hlinkClick r:id="rId4"/>
              </a:rPr>
              <a:t>http://earthobservatory.nasa.gov/IOTD/view.php?id=7373</a:t>
            </a:r>
            <a:endParaRPr lang="en-US" sz="600" dirty="0">
              <a:solidFill>
                <a:srgbClr val="034F83"/>
              </a:solidFill>
              <a:latin typeface="Verdana" panose="020B0604030504040204" pitchFamily="34" charset="0"/>
              <a:cs typeface="Lato" panose="020F0502020204030203"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69825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500" y="361950"/>
            <a:ext cx="57150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DIAGRAM OF EARTH’S ATMOSPHERE</a:t>
            </a:r>
          </a:p>
        </p:txBody>
      </p:sp>
      <p:sp>
        <p:nvSpPr>
          <p:cNvPr id="9" name="TextBox 8"/>
          <p:cNvSpPr txBox="1"/>
          <p:nvPr/>
        </p:nvSpPr>
        <p:spPr>
          <a:xfrm>
            <a:off x="2667001" y="4438175"/>
            <a:ext cx="3809998" cy="114775"/>
          </a:xfrm>
          <a:prstGeom prst="rect">
            <a:avLst/>
          </a:prstGeom>
          <a:noFill/>
        </p:spPr>
        <p:txBody>
          <a:bodyPr wrap="square" lIns="0" tIns="0" rIns="0" bIns="0" rtlCol="0">
            <a:spAutoFit/>
          </a:bodyPr>
          <a:lstStyle/>
          <a:p>
            <a:pPr algn="ctr">
              <a:lnSpc>
                <a:spcPts val="1000"/>
              </a:lnSpc>
            </a:pPr>
            <a:r>
              <a:rPr lang="fr-FR" sz="600" dirty="0">
                <a:solidFill>
                  <a:srgbClr val="323232"/>
                </a:solidFill>
                <a:latin typeface="Verdana" panose="020B0604030504040204" pitchFamily="34" charset="0"/>
                <a:cs typeface="Lato" panose="020F0502020204030203" pitchFamily="34" charset="0"/>
              </a:rPr>
              <a:t>Source: </a:t>
            </a:r>
            <a:r>
              <a:rPr lang="fr-FR" sz="600" dirty="0">
                <a:solidFill>
                  <a:srgbClr val="323232"/>
                </a:solidFill>
                <a:latin typeface="Verdana" panose="020B0604030504040204" pitchFamily="34" charset="0"/>
                <a:cs typeface="Lato" panose="020F0502020204030203" pitchFamily="34" charset="0"/>
                <a:hlinkClick r:id="rId3"/>
              </a:rPr>
              <a:t>http://www.groundinstructor.com/mod/page/view.php?id=970</a:t>
            </a:r>
            <a:endParaRPr lang="en-US" sz="600" dirty="0">
              <a:solidFill>
                <a:srgbClr val="034F83"/>
              </a:solidFill>
              <a:latin typeface="Verdana" panose="020B0604030504040204" pitchFamily="34" charset="0"/>
              <a:cs typeface="Lato" panose="020F0502020204030203"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2238" y="1047750"/>
            <a:ext cx="5879523" cy="3281795"/>
          </a:xfrm>
          <a:prstGeom prst="rect">
            <a:avLst/>
          </a:prstGeom>
        </p:spPr>
      </p:pic>
    </p:spTree>
    <p:extLst>
      <p:ext uri="{BB962C8B-B14F-4D97-AF65-F5344CB8AC3E}">
        <p14:creationId xmlns:p14="http://schemas.microsoft.com/office/powerpoint/2010/main" val="43815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UNDERSTANDING THE SCIENCE OF THE GREENHOUSE EFFECT</a:t>
            </a:r>
          </a:p>
        </p:txBody>
      </p:sp>
      <p:sp>
        <p:nvSpPr>
          <p:cNvPr id="6" name="Title 1"/>
          <p:cNvSpPr txBox="1">
            <a:spLocks/>
          </p:cNvSpPr>
          <p:nvPr/>
        </p:nvSpPr>
        <p:spPr>
          <a:xfrm>
            <a:off x="2055367" y="1316831"/>
            <a:ext cx="5033264"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In order to understand the basic science of the greenhouse effect, two concepts must be explained: the science of light and the structure of the gases in our atmosphere.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225" y="2266950"/>
            <a:ext cx="5161550" cy="1991533"/>
          </a:xfrm>
          <a:prstGeom prst="rect">
            <a:avLst/>
          </a:prstGeom>
        </p:spPr>
      </p:pic>
    </p:spTree>
    <p:extLst>
      <p:ext uri="{BB962C8B-B14F-4D97-AF65-F5344CB8AC3E}">
        <p14:creationId xmlns:p14="http://schemas.microsoft.com/office/powerpoint/2010/main" val="374137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UNDERSTANDING THE SCIENCE OF LIGHT</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82936" y="11087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Let’s begin with light.  We’ll use “light” here to refer to all electromagnetic radiation (EMR) which includes many kinds of light such as ultraviolet light, infrared light, X-rays, microwaves and many more.</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Light can be understood by three basic characteristics: </a:t>
            </a:r>
            <a:r>
              <a:rPr lang="en-US" sz="1000" b="1" dirty="0">
                <a:solidFill>
                  <a:srgbClr val="323232"/>
                </a:solidFill>
                <a:latin typeface="Verdana" panose="020B0604030504040204" pitchFamily="34" charset="0"/>
                <a:cs typeface="Lato" panose="020F0502020204030203" pitchFamily="34" charset="0"/>
              </a:rPr>
              <a:t>wavelength, frequency </a:t>
            </a:r>
            <a:r>
              <a:rPr lang="en-US" sz="1000" dirty="0">
                <a:solidFill>
                  <a:srgbClr val="323232"/>
                </a:solidFill>
                <a:latin typeface="Verdana" panose="020B0604030504040204" pitchFamily="34" charset="0"/>
                <a:cs typeface="Lato" panose="020F0502020204030203" pitchFamily="34" charset="0"/>
              </a:rPr>
              <a:t>and</a:t>
            </a:r>
            <a:r>
              <a:rPr lang="en-US" sz="1000" b="1" dirty="0">
                <a:solidFill>
                  <a:srgbClr val="323232"/>
                </a:solidFill>
                <a:latin typeface="Verdana" panose="020B0604030504040204" pitchFamily="34" charset="0"/>
                <a:cs typeface="Lato" panose="020F0502020204030203" pitchFamily="34" charset="0"/>
              </a:rPr>
              <a:t> energy</a:t>
            </a:r>
            <a:r>
              <a:rPr lang="en-US" sz="1000" dirty="0">
                <a:solidFill>
                  <a:srgbClr val="323232"/>
                </a:solidFill>
                <a:latin typeface="Verdana" panose="020B0604030504040204" pitchFamily="34" charset="0"/>
                <a:cs typeface="Lato" panose="020F0502020204030203" pitchFamily="34" charset="0"/>
              </a:rPr>
              <a:t>.</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b="1" dirty="0">
                <a:solidFill>
                  <a:srgbClr val="323232"/>
                </a:solidFill>
                <a:latin typeface="Verdana" panose="020B0604030504040204" pitchFamily="34" charset="0"/>
                <a:cs typeface="Lato" panose="020F0502020204030203" pitchFamily="34" charset="0"/>
              </a:rPr>
              <a:t>Light = Electromagnetic Radiation = EMR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 y="3094264"/>
            <a:ext cx="2214768" cy="544286"/>
          </a:xfrm>
          <a:prstGeom prst="rect">
            <a:avLst/>
          </a:prstGeom>
        </p:spPr>
      </p:pic>
    </p:spTree>
    <p:extLst>
      <p:ext uri="{BB962C8B-B14F-4D97-AF65-F5344CB8AC3E}">
        <p14:creationId xmlns:p14="http://schemas.microsoft.com/office/powerpoint/2010/main" val="340565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7668" y="361950"/>
            <a:ext cx="6328664"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ELECTROMAGNETIC RADIATION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777" y="1370740"/>
            <a:ext cx="6466446" cy="2450105"/>
          </a:xfrm>
          <a:prstGeom prst="rect">
            <a:avLst/>
          </a:prstGeom>
        </p:spPr>
      </p:pic>
    </p:spTree>
    <p:extLst>
      <p:ext uri="{BB962C8B-B14F-4D97-AF65-F5344CB8AC3E}">
        <p14:creationId xmlns:p14="http://schemas.microsoft.com/office/powerpoint/2010/main" val="1863341482"/>
      </p:ext>
    </p:extLst>
  </p:cSld>
  <p:clrMapOvr>
    <a:masterClrMapping/>
  </p:clrMapOvr>
</p:sld>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841</Words>
  <Application>Microsoft Office PowerPoint</Application>
  <PresentationFormat>On-screen Show (16:9)</PresentationFormat>
  <Paragraphs>75</Paragraphs>
  <Slides>15</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Impact</vt:lpstr>
      <vt:lpstr>Lato</vt:lpstr>
      <vt:lpstr>Verdana</vt:lpstr>
      <vt:lpstr>Office Theme</vt:lpstr>
      <vt:lpstr>PowerPoint Presentation</vt:lpstr>
      <vt:lpstr>World population is increasing, industrialization is expanding globally, income levels are rising in newly industrialized countries spurring greater levels of consumption. These realities are contributing to even more rapid increases in greenhouse 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219</cp:revision>
  <cp:lastPrinted>2016-05-20T16:05:04Z</cp:lastPrinted>
  <dcterms:created xsi:type="dcterms:W3CDTF">2016-04-14T20:38:05Z</dcterms:created>
  <dcterms:modified xsi:type="dcterms:W3CDTF">2016-07-06T15:12:53Z</dcterms:modified>
</cp:coreProperties>
</file>