
<file path=[Content_Types].xml><?xml version="1.0" encoding="utf-8"?>
<Types xmlns="http://schemas.openxmlformats.org/package/2006/content-types">
  <Default Extension="png" ContentType="image/png"/>
  <Default Extension="mpg" ContentType="vide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88" r:id="rId4"/>
    <p:sldId id="280" r:id="rId5"/>
    <p:sldId id="302" r:id="rId6"/>
    <p:sldId id="275" r:id="rId7"/>
    <p:sldId id="279" r:id="rId8"/>
    <p:sldId id="289" r:id="rId9"/>
    <p:sldId id="298" r:id="rId10"/>
    <p:sldId id="266" r:id="rId11"/>
    <p:sldId id="299" r:id="rId12"/>
    <p:sldId id="260" r:id="rId13"/>
    <p:sldId id="301" r:id="rId14"/>
    <p:sldId id="303" r:id="rId15"/>
    <p:sldId id="262" r:id="rId16"/>
    <p:sldId id="286" r:id="rId17"/>
    <p:sldId id="290" r:id="rId18"/>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ki Jones" initials="NJ" lastIdx="5" clrIdx="0">
    <p:extLst>
      <p:ext uri="{19B8F6BF-5375-455C-9EA6-DF929625EA0E}">
        <p15:presenceInfo xmlns:p15="http://schemas.microsoft.com/office/powerpoint/2012/main" userId="S-1-5-21-57989841-1060284298-1708537768-3630" providerId="AD"/>
      </p:ext>
    </p:extLst>
  </p:cmAuthor>
  <p:cmAuthor id="2" name="Livy Seirer" initials="LS" lastIdx="2" clrIdx="1">
    <p:extLst>
      <p:ext uri="{19B8F6BF-5375-455C-9EA6-DF929625EA0E}">
        <p15:presenceInfo xmlns:p15="http://schemas.microsoft.com/office/powerpoint/2012/main" userId="Livy Seir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C4DB"/>
    <a:srgbClr val="034F83"/>
    <a:srgbClr val="1A3B5E"/>
    <a:srgbClr val="000000"/>
    <a:srgbClr val="323232"/>
    <a:srgbClr val="7EBB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7119" autoAdjust="0"/>
  </p:normalViewPr>
  <p:slideViewPr>
    <p:cSldViewPr showGuides="1">
      <p:cViewPr varScale="1">
        <p:scale>
          <a:sx n="133" d="100"/>
          <a:sy n="133" d="100"/>
        </p:scale>
        <p:origin x="996"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397B8F3-0781-4607-8DED-D0BE814C7C45}" type="datetimeFigureOut">
              <a:rPr lang="en-US" smtClean="0"/>
              <a:t>7/6/2016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ABD4BD-DEB0-4CCC-965D-E9BE2C85107F}" type="slidenum">
              <a:rPr lang="en-US" smtClean="0"/>
              <a:t>‹#›</a:t>
            </a:fld>
            <a:endParaRPr lang="en-US"/>
          </a:p>
        </p:txBody>
      </p:sp>
    </p:spTree>
    <p:extLst>
      <p:ext uri="{BB962C8B-B14F-4D97-AF65-F5344CB8AC3E}">
        <p14:creationId xmlns:p14="http://schemas.microsoft.com/office/powerpoint/2010/main" val="9444623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3.epa.gov/climatechange/ghgemissions/gwps.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4</a:t>
            </a:fld>
            <a:endParaRPr lang="en-US"/>
          </a:p>
        </p:txBody>
      </p:sp>
    </p:spTree>
    <p:extLst>
      <p:ext uri="{BB962C8B-B14F-4D97-AF65-F5344CB8AC3E}">
        <p14:creationId xmlns:p14="http://schemas.microsoft.com/office/powerpoint/2010/main" val="8188403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15</a:t>
            </a:fld>
            <a:endParaRPr lang="en-US"/>
          </a:p>
        </p:txBody>
      </p:sp>
    </p:spTree>
    <p:extLst>
      <p:ext uri="{BB962C8B-B14F-4D97-AF65-F5344CB8AC3E}">
        <p14:creationId xmlns:p14="http://schemas.microsoft.com/office/powerpoint/2010/main" val="407127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16</a:t>
            </a:fld>
            <a:endParaRPr lang="en-US"/>
          </a:p>
        </p:txBody>
      </p:sp>
    </p:spTree>
    <p:extLst>
      <p:ext uri="{BB962C8B-B14F-4D97-AF65-F5344CB8AC3E}">
        <p14:creationId xmlns:p14="http://schemas.microsoft.com/office/powerpoint/2010/main" val="2577669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https://youtu.be/fA9NwUiU4sU</a:t>
            </a:r>
          </a:p>
        </p:txBody>
      </p:sp>
      <p:sp>
        <p:nvSpPr>
          <p:cNvPr id="4" name="Slide Number Placeholder 3"/>
          <p:cNvSpPr>
            <a:spLocks noGrp="1"/>
          </p:cNvSpPr>
          <p:nvPr>
            <p:ph type="sldNum" sz="quarter" idx="10"/>
          </p:nvPr>
        </p:nvSpPr>
        <p:spPr/>
        <p:txBody>
          <a:bodyPr/>
          <a:lstStyle/>
          <a:p>
            <a:fld id="{51ABD4BD-DEB0-4CCC-965D-E9BE2C85107F}" type="slidenum">
              <a:rPr lang="en-US" smtClean="0"/>
              <a:t>5</a:t>
            </a:fld>
            <a:endParaRPr lang="en-US"/>
          </a:p>
        </p:txBody>
      </p:sp>
    </p:spTree>
    <p:extLst>
      <p:ext uri="{BB962C8B-B14F-4D97-AF65-F5344CB8AC3E}">
        <p14:creationId xmlns:p14="http://schemas.microsoft.com/office/powerpoint/2010/main" val="136039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6</a:t>
            </a:fld>
            <a:endParaRPr lang="en-US"/>
          </a:p>
        </p:txBody>
      </p:sp>
    </p:spTree>
    <p:extLst>
      <p:ext uri="{BB962C8B-B14F-4D97-AF65-F5344CB8AC3E}">
        <p14:creationId xmlns:p14="http://schemas.microsoft.com/office/powerpoint/2010/main" val="1820089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34F83"/>
                </a:solidFill>
                <a:latin typeface="Oswald" pitchFamily="50"/>
              </a:rPr>
              <a:t>In 100 years, a pound of methane will have the same global</a:t>
            </a:r>
            <a:r>
              <a:rPr lang="en-US" sz="1200" baseline="0" dirty="0">
                <a:solidFill>
                  <a:srgbClr val="034F83"/>
                </a:solidFill>
                <a:latin typeface="Oswald" pitchFamily="50"/>
              </a:rPr>
              <a:t> warming effect as approximately 21 pounds of carbon dioxide.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This graphic uses methane (CH</a:t>
            </a:r>
            <a:r>
              <a:rPr lang="en-US" sz="1200" b="0" i="0" kern="1200" baseline="-25000" dirty="0">
                <a:solidFill>
                  <a:schemeClr val="tx1"/>
                </a:solidFill>
                <a:effectLst/>
                <a:latin typeface="+mn-lt"/>
                <a:ea typeface="+mn-ea"/>
                <a:cs typeface="+mn-cs"/>
              </a:rPr>
              <a:t>4</a:t>
            </a:r>
            <a:r>
              <a:rPr lang="en-US" sz="1200" b="0" i="0" kern="1200" dirty="0">
                <a:solidFill>
                  <a:schemeClr val="tx1"/>
                </a:solidFill>
                <a:effectLst/>
                <a:latin typeface="+mn-lt"/>
                <a:ea typeface="+mn-ea"/>
                <a:cs typeface="+mn-cs"/>
              </a:rPr>
              <a:t>) to illustrate how Global Warming Potential is conveyed.</a:t>
            </a:r>
          </a:p>
          <a:p>
            <a:endParaRPr lang="en-US" sz="1200" b="0" i="0" kern="1200" dirty="0">
              <a:solidFill>
                <a:schemeClr val="tx1"/>
              </a:solidFill>
              <a:effectLst/>
              <a:latin typeface="+mn-lt"/>
              <a:ea typeface="+mn-ea"/>
              <a:cs typeface="+mn-cs"/>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This puts the Global Warming Potential of methane at 21 in this comparison to carbon dioxide. The range of GWP values typically referenced for methane over 100 years is between 21 and 38.</a:t>
            </a:r>
          </a:p>
          <a:p>
            <a:pPr algn="l">
              <a:lnSpc>
                <a:spcPts val="1500"/>
              </a:lnSpc>
            </a:pPr>
            <a:endParaRPr lang="en-US" sz="1200" dirty="0">
              <a:solidFill>
                <a:srgbClr val="323232"/>
              </a:solidFill>
              <a:latin typeface="Verdana" panose="020B0604030504040204" pitchFamily="34" charset="0"/>
              <a:cs typeface="Lato" panose="020F0502020204030203" pitchFamily="34" charset="0"/>
            </a:endParaRPr>
          </a:p>
          <a:p>
            <a:pPr algn="l">
              <a:lnSpc>
                <a:spcPts val="1500"/>
              </a:lnSpc>
            </a:pPr>
            <a:r>
              <a:rPr lang="en-US" sz="1200" dirty="0">
                <a:solidFill>
                  <a:srgbClr val="323232"/>
                </a:solidFill>
                <a:latin typeface="Verdana" panose="020B0604030504040204" pitchFamily="34" charset="0"/>
                <a:cs typeface="Lato" panose="020F0502020204030203" pitchFamily="34" charset="0"/>
              </a:rPr>
              <a:t>For more information about Global Warming Potential see this website </a:t>
            </a:r>
            <a:r>
              <a:rPr lang="en-US" sz="1200" dirty="0">
                <a:solidFill>
                  <a:srgbClr val="323232"/>
                </a:solidFill>
                <a:latin typeface="Verdana" panose="020B0604030504040204" pitchFamily="34" charset="0"/>
                <a:cs typeface="Lato" panose="020F0502020204030203" pitchFamily="34" charset="0"/>
                <a:hlinkClick r:id="rId3"/>
              </a:rPr>
              <a:t>http://www3.epa.gov/climatechange/ghgemissions/gwps.html</a:t>
            </a:r>
            <a:endParaRPr lang="en-US" sz="1200" dirty="0">
              <a:solidFill>
                <a:srgbClr val="323232"/>
              </a:solidFill>
              <a:latin typeface="Verdana" panose="020B0604030504040204"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fld id="{51ABD4BD-DEB0-4CCC-965D-E9BE2C85107F}" type="slidenum">
              <a:rPr lang="en-US" smtClean="0"/>
              <a:t>8</a:t>
            </a:fld>
            <a:endParaRPr lang="en-US"/>
          </a:p>
        </p:txBody>
      </p:sp>
    </p:spTree>
    <p:extLst>
      <p:ext uri="{BB962C8B-B14F-4D97-AF65-F5344CB8AC3E}">
        <p14:creationId xmlns:p14="http://schemas.microsoft.com/office/powerpoint/2010/main" val="6171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51ABD4BD-DEB0-4CCC-965D-E9BE2C85107F}" type="slidenum">
              <a:rPr lang="en-US" smtClean="0"/>
              <a:t>9</a:t>
            </a:fld>
            <a:endParaRPr lang="en-US"/>
          </a:p>
        </p:txBody>
      </p:sp>
    </p:spTree>
    <p:extLst>
      <p:ext uri="{BB962C8B-B14F-4D97-AF65-F5344CB8AC3E}">
        <p14:creationId xmlns:p14="http://schemas.microsoft.com/office/powerpoint/2010/main" val="342289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34F83"/>
                </a:solidFill>
                <a:latin typeface="Lato" panose="020F0502020204030203" pitchFamily="34" charset="0"/>
                <a:cs typeface="Lato" panose="020F0502020204030203" pitchFamily="34" charset="0"/>
              </a:rPr>
              <a:t>HOW MUCH INFRARED (IR) LIGHT THE GAS ABSORBS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Lato" panose="020F0502020204030203" pitchFamily="34" charset="0"/>
                <a:cs typeface="Lato" panose="020F0502020204030203" pitchFamily="34" charset="0"/>
              </a:rPr>
              <a:t>Compare this to what you know about the water </a:t>
            </a:r>
            <a:r>
              <a:rPr lang="en-US" sz="1200" dirty="0" err="1">
                <a:solidFill>
                  <a:srgbClr val="323232"/>
                </a:solidFill>
                <a:latin typeface="Lato" panose="020F0502020204030203" pitchFamily="34" charset="0"/>
                <a:cs typeface="Lato" panose="020F0502020204030203" pitchFamily="34" charset="0"/>
              </a:rPr>
              <a:t>absorbancy</a:t>
            </a:r>
            <a:r>
              <a:rPr lang="en-US" sz="1200" dirty="0">
                <a:solidFill>
                  <a:srgbClr val="323232"/>
                </a:solidFill>
                <a:latin typeface="Lato" panose="020F0502020204030203" pitchFamily="34" charset="0"/>
                <a:cs typeface="Lato" panose="020F0502020204030203" pitchFamily="34" charset="0"/>
              </a:rPr>
              <a:t> of cotton fibers versus polyester fibers.  Cotton fibers naturally absorb more water than polyester fibers just like some molecular bonds can absorb more IR light than others.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3232"/>
              </a:solidFill>
              <a:latin typeface="Lato" panose="020F0502020204030203" pitchFamily="34" charset="0"/>
              <a:cs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a:solidFill>
                  <a:srgbClr val="034F83"/>
                </a:solidFill>
                <a:latin typeface="Lato" panose="020F0502020204030203" pitchFamily="34" charset="0"/>
                <a:cs typeface="Lato" panose="020F0502020204030203" pitchFamily="34" charset="0"/>
              </a:rPr>
              <a:t>HOW LONG THE GAS STAYS IN THE ATMOSPHERE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Global warming gas molecules in the atmosphere degrade because sunlight and other chemicals in the air break their bonds, or they go out into space, or they return to the surface of the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rgbClr val="034F83"/>
              </a:solidFill>
              <a:latin typeface="Lato" panose="020F0502020204030203" pitchFamily="34" charset="0"/>
              <a:cs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Lato" panose="020F0502020204030203" pitchFamily="34" charset="0"/>
                <a:cs typeface="Lato" panose="020F0502020204030203" pitchFamily="34" charset="0"/>
              </a:rPr>
              <a:t>A good analogy would be different degradation rates of paper and plastic when exposed to the outdoor environment. We expect both paper and plastic to deteriorate with environmental exposure, however we generally expect that paper will degrade faster than plastic when left outdoors.</a:t>
            </a:r>
          </a:p>
        </p:txBody>
      </p:sp>
      <p:sp>
        <p:nvSpPr>
          <p:cNvPr id="4" name="Slide Number Placeholder 3"/>
          <p:cNvSpPr>
            <a:spLocks noGrp="1"/>
          </p:cNvSpPr>
          <p:nvPr>
            <p:ph type="sldNum" sz="quarter" idx="10"/>
          </p:nvPr>
        </p:nvSpPr>
        <p:spPr/>
        <p:txBody>
          <a:bodyPr/>
          <a:lstStyle/>
          <a:p>
            <a:fld id="{51ABD4BD-DEB0-4CCC-965D-E9BE2C85107F}" type="slidenum">
              <a:rPr lang="en-US" smtClean="0"/>
              <a:t>10</a:t>
            </a:fld>
            <a:endParaRPr lang="en-US"/>
          </a:p>
        </p:txBody>
      </p:sp>
    </p:spTree>
    <p:extLst>
      <p:ext uri="{BB962C8B-B14F-4D97-AF65-F5344CB8AC3E}">
        <p14:creationId xmlns:p14="http://schemas.microsoft.com/office/powerpoint/2010/main" val="1669575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table shows common greenhouse gases, their GWP, residence time in years, relative ability to absorb IR and common sources.  The sources of GHGs related to textile production have been highlighted here.</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Notice the importance of these gases to the fabric and textile industries. Besides PFCs and N2O, the manufacture of all textiles requires energy to produce electricity and heat. Nearly all of the energy used in the industry is from fossil fuels.  Methane is released in petroleum refining and fracking operations.</a:t>
            </a:r>
            <a:br>
              <a:rPr lang="en-US" sz="1200" dirty="0">
                <a:solidFill>
                  <a:srgbClr val="323232"/>
                </a:solidFill>
                <a:latin typeface="Verdana" panose="020B0604030504040204" pitchFamily="34" charset="0"/>
                <a:cs typeface="Lato" panose="020F0502020204030203" pitchFamily="34" charset="0"/>
              </a:rPr>
            </a:br>
            <a:r>
              <a:rPr lang="en-US" sz="1200" dirty="0">
                <a:solidFill>
                  <a:srgbClr val="323232"/>
                </a:solidFill>
                <a:latin typeface="Verdana" panose="020B0604030504040204" pitchFamily="34" charset="0"/>
                <a:cs typeface="Lato" panose="020F0502020204030203" pitchFamily="34" charset="0"/>
              </a:rPr>
              <a:t>In addition to energy, petroleum provides the raw materials for production of many textiles.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3232"/>
              </a:solidFill>
              <a:latin typeface="Verdana" panose="020B0604030504040204" pitchFamily="34" charset="0"/>
              <a:cs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N2O is a compound that comes from the manufacture of nylon, and is important in agricultural based textiles and dyes.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3232"/>
              </a:solidFill>
              <a:latin typeface="Verdana" panose="020B0604030504040204" pitchFamily="34" charset="0"/>
              <a:cs typeface="Lato" panose="020F0502020204030203"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323232"/>
                </a:solidFill>
                <a:latin typeface="Verdana" panose="020B0604030504040204" pitchFamily="34" charset="0"/>
                <a:cs typeface="Lato" panose="020F0502020204030203" pitchFamily="34" charset="0"/>
              </a:rPr>
              <a:t>The residence time of several greenhouse gases are shown in the third column of the table. </a:t>
            </a:r>
          </a:p>
        </p:txBody>
      </p:sp>
      <p:sp>
        <p:nvSpPr>
          <p:cNvPr id="4" name="Slide Number Placeholder 3"/>
          <p:cNvSpPr>
            <a:spLocks noGrp="1"/>
          </p:cNvSpPr>
          <p:nvPr>
            <p:ph type="sldNum" sz="quarter" idx="10"/>
          </p:nvPr>
        </p:nvSpPr>
        <p:spPr/>
        <p:txBody>
          <a:bodyPr/>
          <a:lstStyle/>
          <a:p>
            <a:fld id="{51ABD4BD-DEB0-4CCC-965D-E9BE2C85107F}" type="slidenum">
              <a:rPr lang="en-US" smtClean="0"/>
              <a:t>11</a:t>
            </a:fld>
            <a:endParaRPr lang="en-US"/>
          </a:p>
        </p:txBody>
      </p:sp>
    </p:spTree>
    <p:extLst>
      <p:ext uri="{BB962C8B-B14F-4D97-AF65-F5344CB8AC3E}">
        <p14:creationId xmlns:p14="http://schemas.microsoft.com/office/powerpoint/2010/main" val="2919655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solidFill>
                <a:srgbClr val="323232"/>
              </a:solidFill>
              <a:latin typeface="Verdana" panose="020B0604030504040204" pitchFamily="34" charset="0"/>
              <a:cs typeface="Lato" panose="020F0502020204030203" pitchFamily="34" charset="0"/>
            </a:endParaRPr>
          </a:p>
        </p:txBody>
      </p:sp>
      <p:sp>
        <p:nvSpPr>
          <p:cNvPr id="4" name="Slide Number Placeholder 3"/>
          <p:cNvSpPr>
            <a:spLocks noGrp="1"/>
          </p:cNvSpPr>
          <p:nvPr>
            <p:ph type="sldNum" sz="quarter" idx="10"/>
          </p:nvPr>
        </p:nvSpPr>
        <p:spPr/>
        <p:txBody>
          <a:bodyPr/>
          <a:lstStyle/>
          <a:p>
            <a:fld id="{51ABD4BD-DEB0-4CCC-965D-E9BE2C85107F}" type="slidenum">
              <a:rPr lang="en-US" smtClean="0"/>
              <a:t>12</a:t>
            </a:fld>
            <a:endParaRPr lang="en-US"/>
          </a:p>
        </p:txBody>
      </p:sp>
    </p:spTree>
    <p:extLst>
      <p:ext uri="{BB962C8B-B14F-4D97-AF65-F5344CB8AC3E}">
        <p14:creationId xmlns:p14="http://schemas.microsoft.com/office/powerpoint/2010/main" val="1524366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solidFill>
                  <a:srgbClr val="323232"/>
                </a:solidFill>
                <a:latin typeface="Verdana" panose="020B0604030504040204" pitchFamily="34" charset="0"/>
                <a:cs typeface="Lato" panose="020F0502020204030203" pitchFamily="34" charset="0"/>
              </a:rPr>
              <a:t>https://youtu.be/niotf0oHvQY</a:t>
            </a:r>
          </a:p>
        </p:txBody>
      </p:sp>
      <p:sp>
        <p:nvSpPr>
          <p:cNvPr id="4" name="Slide Number Placeholder 3"/>
          <p:cNvSpPr>
            <a:spLocks noGrp="1"/>
          </p:cNvSpPr>
          <p:nvPr>
            <p:ph type="sldNum" sz="quarter" idx="10"/>
          </p:nvPr>
        </p:nvSpPr>
        <p:spPr/>
        <p:txBody>
          <a:bodyPr/>
          <a:lstStyle/>
          <a:p>
            <a:fld id="{51ABD4BD-DEB0-4CCC-965D-E9BE2C85107F}" type="slidenum">
              <a:rPr lang="en-US" smtClean="0"/>
              <a:t>14</a:t>
            </a:fld>
            <a:endParaRPr lang="en-US"/>
          </a:p>
        </p:txBody>
      </p:sp>
    </p:spTree>
    <p:extLst>
      <p:ext uri="{BB962C8B-B14F-4D97-AF65-F5344CB8AC3E}">
        <p14:creationId xmlns:p14="http://schemas.microsoft.com/office/powerpoint/2010/main" val="4179434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801896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4087704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314044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50700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09E579-8AF3-42C8-BFB1-CD7856219205}" type="datetimeFigureOut">
              <a:rPr lang="en-US" smtClean="0"/>
              <a:t>7/6/2016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4070699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637021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809E579-8AF3-42C8-BFB1-CD7856219205}" type="datetimeFigureOut">
              <a:rPr lang="en-US" smtClean="0"/>
              <a:t>7/6/2016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2597335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809E579-8AF3-42C8-BFB1-CD7856219205}" type="datetimeFigureOut">
              <a:rPr lang="en-US" smtClean="0"/>
              <a:t>7/6/2016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263859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9E579-8AF3-42C8-BFB1-CD7856219205}" type="datetimeFigureOut">
              <a:rPr lang="en-US" smtClean="0"/>
              <a:t>7/6/2016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11461530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994546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09E579-8AF3-42C8-BFB1-CD7856219205}" type="datetimeFigureOut">
              <a:rPr lang="en-US" smtClean="0"/>
              <a:t>7/6/2016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D618E3-7E79-4707-84E7-38620D5B571D}" type="slidenum">
              <a:rPr lang="en-US" smtClean="0"/>
              <a:t>‹#›</a:t>
            </a:fld>
            <a:endParaRPr lang="en-US"/>
          </a:p>
        </p:txBody>
      </p:sp>
    </p:spTree>
    <p:extLst>
      <p:ext uri="{BB962C8B-B14F-4D97-AF65-F5344CB8AC3E}">
        <p14:creationId xmlns:p14="http://schemas.microsoft.com/office/powerpoint/2010/main" val="3453521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809E579-8AF3-42C8-BFB1-CD7856219205}" type="datetimeFigureOut">
              <a:rPr lang="en-US" smtClean="0"/>
              <a:t>7/6/2016</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8ED618E3-7E79-4707-84E7-38620D5B571D}" type="slidenum">
              <a:rPr lang="en-US" smtClean="0"/>
              <a:t>‹#›</a:t>
            </a:fld>
            <a:endParaRPr lang="en-US"/>
          </a:p>
        </p:txBody>
      </p:sp>
    </p:spTree>
    <p:extLst>
      <p:ext uri="{BB962C8B-B14F-4D97-AF65-F5344CB8AC3E}">
        <p14:creationId xmlns:p14="http://schemas.microsoft.com/office/powerpoint/2010/main" val="926244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youtu.be/niotf0oHvQY"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http://www3.epa.gov/climatechange/" TargetMode="External"/><Relationship Id="rId5" Type="http://schemas.openxmlformats.org/officeDocument/2006/relationships/hyperlink" Target="http://www.youtube.com/watch?v=VttL3ZYQpy4&amp;feature=youtu.be" TargetMode="External"/><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5" Type="http://schemas.openxmlformats.org/officeDocument/2006/relationships/image" Target="../media/image16.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g"/><Relationship Id="rId1" Type="http://schemas.microsoft.com/office/2007/relationships/media" Target="../media/media1.mp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youtu.be/fA9NwUiU4sU"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685800" y="895350"/>
            <a:ext cx="7772400" cy="2590800"/>
            <a:chOff x="685800" y="1148833"/>
            <a:chExt cx="7772400" cy="2590800"/>
          </a:xfrm>
        </p:grpSpPr>
        <p:sp>
          <p:nvSpPr>
            <p:cNvPr id="5" name="Title 3"/>
            <p:cNvSpPr txBox="1">
              <a:spLocks/>
            </p:cNvSpPr>
            <p:nvPr/>
          </p:nvSpPr>
          <p:spPr>
            <a:xfrm>
              <a:off x="685800" y="1758433"/>
              <a:ext cx="7772400" cy="1455866"/>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a:solidFill>
                    <a:srgbClr val="FF0000"/>
                  </a:solidFill>
                </a:rPr>
                <a:t>REMOVE THIS SLIDE</a:t>
              </a:r>
              <a:br>
                <a:rPr lang="en-US" dirty="0">
                  <a:solidFill>
                    <a:srgbClr val="FF0000"/>
                  </a:solidFill>
                </a:rPr>
              </a:br>
              <a:r>
                <a:rPr lang="en-US" dirty="0">
                  <a:solidFill>
                    <a:srgbClr val="FF0000"/>
                  </a:solidFill>
                </a:rPr>
                <a:t>BEFORE PRESENTING</a:t>
              </a:r>
            </a:p>
          </p:txBody>
        </p:sp>
        <p:sp>
          <p:nvSpPr>
            <p:cNvPr id="6" name="Subtitle 4"/>
            <p:cNvSpPr txBox="1">
              <a:spLocks/>
            </p:cNvSpPr>
            <p:nvPr/>
          </p:nvSpPr>
          <p:spPr>
            <a:xfrm>
              <a:off x="1371600" y="3434833"/>
              <a:ext cx="6400800" cy="304800"/>
            </a:xfrm>
            <a:prstGeom prst="rect">
              <a:avLst/>
            </a:prstGeom>
          </p:spPr>
          <p:txBody>
            <a:bodyP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400" dirty="0"/>
                <a:t>Customize this presentation to fit your needs. Please add or remove content.</a:t>
              </a:r>
            </a:p>
          </p:txBody>
        </p:sp>
        <p:sp>
          <p:nvSpPr>
            <p:cNvPr id="7" name="TextBox 6"/>
            <p:cNvSpPr txBox="1"/>
            <p:nvPr/>
          </p:nvSpPr>
          <p:spPr>
            <a:xfrm>
              <a:off x="2628900" y="1148833"/>
              <a:ext cx="3886200" cy="461665"/>
            </a:xfrm>
            <a:prstGeom prst="rect">
              <a:avLst/>
            </a:prstGeom>
            <a:noFill/>
          </p:spPr>
          <p:txBody>
            <a:bodyPr wrap="square" rtlCol="0">
              <a:spAutoFit/>
            </a:bodyPr>
            <a:lstStyle/>
            <a:p>
              <a:pPr algn="ctr"/>
              <a:r>
                <a:rPr lang="en-US" sz="2400" dirty="0">
                  <a:solidFill>
                    <a:srgbClr val="000000"/>
                  </a:solidFill>
                </a:rPr>
                <a:t>Educator Instructions</a:t>
              </a:r>
            </a:p>
          </p:txBody>
        </p:sp>
      </p:gr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98056" y="4400550"/>
            <a:ext cx="2147887" cy="303374"/>
          </a:xfrm>
          <a:prstGeom prst="rect">
            <a:avLst/>
          </a:prstGeom>
          <a:blipFill dpi="0" rotWithShape="1">
            <a:blip r:embed="rId3">
              <a:alphaModFix amt="0"/>
              <a:duotone>
                <a:schemeClr val="bg2">
                  <a:shade val="45000"/>
                  <a:satMod val="135000"/>
                </a:schemeClr>
                <a:prstClr val="white"/>
              </a:duotone>
            </a:blip>
            <a:srcRect/>
            <a:stretch>
              <a:fillRect/>
            </a:stretch>
          </a:blipFill>
          <a:ln>
            <a:noFill/>
          </a:ln>
        </p:spPr>
      </p:pic>
    </p:spTree>
    <p:extLst>
      <p:ext uri="{BB962C8B-B14F-4D97-AF65-F5344CB8AC3E}">
        <p14:creationId xmlns:p14="http://schemas.microsoft.com/office/powerpoint/2010/main" val="36923614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GLOBAL WARMING POTENTIAL FOR EACH GAS IN OUR ATMOSPHERE DEPENDS ON TWO THINGS:</a:t>
            </a:r>
            <a:endParaRPr lang="en-US" sz="3000" dirty="0">
              <a:solidFill>
                <a:srgbClr val="7EBB54"/>
              </a:solidFill>
              <a:latin typeface="Impact" panose="020B0806030902050204" pitchFamily="34" charset="0"/>
            </a:endParaRPr>
          </a:p>
        </p:txBody>
      </p:sp>
      <p:sp>
        <p:nvSpPr>
          <p:cNvPr id="5" name="Title 1"/>
          <p:cNvSpPr txBox="1">
            <a:spLocks/>
          </p:cNvSpPr>
          <p:nvPr/>
        </p:nvSpPr>
        <p:spPr>
          <a:xfrm>
            <a:off x="838200" y="2505408"/>
            <a:ext cx="3200400" cy="242854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When infrared (IR) light strikes a bond, that bond absorbs the light and causes the bond to stretch. Some bonds can absorb more energy from the IR light than others. </a:t>
            </a:r>
          </a:p>
        </p:txBody>
      </p:sp>
      <p:sp>
        <p:nvSpPr>
          <p:cNvPr id="6" name="Title 1"/>
          <p:cNvSpPr txBox="1">
            <a:spLocks/>
          </p:cNvSpPr>
          <p:nvPr/>
        </p:nvSpPr>
        <p:spPr>
          <a:xfrm>
            <a:off x="4953000" y="2505408"/>
            <a:ext cx="3276600" cy="2344423"/>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Some global warming gases are more stable in the environment than others and some degrade faster than others. How long a gas stays in the atmosphere is called its </a:t>
            </a:r>
            <a:r>
              <a:rPr lang="en-US" sz="1000" b="1" dirty="0">
                <a:solidFill>
                  <a:srgbClr val="323232"/>
                </a:solidFill>
                <a:latin typeface="Verdana" panose="020B0604030504040204" pitchFamily="34" charset="0"/>
                <a:cs typeface="Lato" panose="020F0502020204030203" pitchFamily="34" charset="0"/>
              </a:rPr>
              <a:t>residence time</a:t>
            </a:r>
            <a:r>
              <a:rPr lang="en-US" sz="1000" dirty="0">
                <a:solidFill>
                  <a:srgbClr val="323232"/>
                </a:solidFill>
                <a:latin typeface="Verdana" panose="020B0604030504040204" pitchFamily="34" charset="0"/>
                <a:cs typeface="Lato" panose="020F0502020204030203" pitchFamily="34" charset="0"/>
              </a:rPr>
              <a:t>.</a:t>
            </a: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3" name="Rectangle 2"/>
          <p:cNvSpPr/>
          <p:nvPr/>
        </p:nvSpPr>
        <p:spPr>
          <a:xfrm>
            <a:off x="457200" y="2101730"/>
            <a:ext cx="310896" cy="329184"/>
          </a:xfrm>
          <a:prstGeom prst="rect">
            <a:avLst/>
          </a:prstGeom>
          <a:solidFill>
            <a:srgbClr val="034F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600" dirty="0">
                <a:latin typeface="Impact" panose="020B0806030902050204" pitchFamily="34" charset="0"/>
              </a:rPr>
              <a:t>1</a:t>
            </a:r>
          </a:p>
        </p:txBody>
      </p:sp>
      <p:sp>
        <p:nvSpPr>
          <p:cNvPr id="9" name="Rectangle 8"/>
          <p:cNvSpPr/>
          <p:nvPr/>
        </p:nvSpPr>
        <p:spPr>
          <a:xfrm>
            <a:off x="4572000" y="2101730"/>
            <a:ext cx="310896" cy="329184"/>
          </a:xfrm>
          <a:prstGeom prst="rect">
            <a:avLst/>
          </a:prstGeom>
          <a:solidFill>
            <a:srgbClr val="034F8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en-US" sz="1600" dirty="0">
                <a:latin typeface="Impact" panose="020B0806030902050204" pitchFamily="34" charset="0"/>
              </a:rPr>
              <a:t>2</a:t>
            </a:r>
          </a:p>
        </p:txBody>
      </p:sp>
      <p:sp>
        <p:nvSpPr>
          <p:cNvPr id="8" name="TextBox 7"/>
          <p:cNvSpPr txBox="1"/>
          <p:nvPr/>
        </p:nvSpPr>
        <p:spPr>
          <a:xfrm>
            <a:off x="838200" y="2024654"/>
            <a:ext cx="3200400" cy="483337"/>
          </a:xfrm>
          <a:prstGeom prst="rect">
            <a:avLst/>
          </a:prstGeom>
          <a:noFill/>
        </p:spPr>
        <p:txBody>
          <a:bodyPr wrap="square" rtlCol="0">
            <a:spAutoFit/>
          </a:bodyPr>
          <a:lstStyle/>
          <a:p>
            <a:pPr>
              <a:lnSpc>
                <a:spcPts val="1600"/>
              </a:lnSpc>
            </a:pPr>
            <a:r>
              <a:rPr lang="en-US" sz="1200" b="1" dirty="0">
                <a:solidFill>
                  <a:srgbClr val="034F83"/>
                </a:solidFill>
                <a:latin typeface="Verdana" panose="020B0604030504040204" pitchFamily="34" charset="0"/>
                <a:cs typeface="Lato" panose="020F0502020204030203" pitchFamily="34" charset="0"/>
              </a:rPr>
              <a:t>HOW MUCH INFRARED (IR) LIGHT THE GAS ABSORBS</a:t>
            </a:r>
          </a:p>
        </p:txBody>
      </p:sp>
      <p:sp>
        <p:nvSpPr>
          <p:cNvPr id="12" name="TextBox 11"/>
          <p:cNvSpPr txBox="1"/>
          <p:nvPr/>
        </p:nvSpPr>
        <p:spPr>
          <a:xfrm>
            <a:off x="4953000" y="2014971"/>
            <a:ext cx="2971800" cy="502702"/>
          </a:xfrm>
          <a:prstGeom prst="rect">
            <a:avLst/>
          </a:prstGeom>
          <a:noFill/>
        </p:spPr>
        <p:txBody>
          <a:bodyPr wrap="square" rtlCol="0">
            <a:spAutoFit/>
          </a:bodyPr>
          <a:lstStyle/>
          <a:p>
            <a:pPr>
              <a:lnSpc>
                <a:spcPts val="1600"/>
              </a:lnSpc>
            </a:pPr>
            <a:r>
              <a:rPr lang="en-US" sz="1200" b="1" dirty="0">
                <a:solidFill>
                  <a:srgbClr val="034F83"/>
                </a:solidFill>
                <a:latin typeface="Verdana" panose="020B0604030504040204" pitchFamily="34" charset="0"/>
                <a:cs typeface="Lato" panose="020F0502020204030203" pitchFamily="34" charset="0"/>
              </a:rPr>
              <a:t>HOW LONG THE GAS STAYS IN </a:t>
            </a:r>
            <a:br>
              <a:rPr lang="en-US" sz="1200" b="1" dirty="0">
                <a:solidFill>
                  <a:srgbClr val="034F83"/>
                </a:solidFill>
                <a:latin typeface="Verdana" panose="020B0604030504040204" pitchFamily="34" charset="0"/>
                <a:cs typeface="Lato" panose="020F0502020204030203" pitchFamily="34" charset="0"/>
              </a:rPr>
            </a:br>
            <a:r>
              <a:rPr lang="en-US" sz="1200" b="1" dirty="0">
                <a:solidFill>
                  <a:srgbClr val="034F83"/>
                </a:solidFill>
                <a:latin typeface="Verdana" panose="020B0604030504040204" pitchFamily="34" charset="0"/>
                <a:cs typeface="Lato" panose="020F0502020204030203" pitchFamily="34" charset="0"/>
              </a:rPr>
              <a:t>THE ATMOSPHERE</a:t>
            </a:r>
          </a:p>
        </p:txBody>
      </p:sp>
    </p:spTree>
    <p:extLst>
      <p:ext uri="{BB962C8B-B14F-4D97-AF65-F5344CB8AC3E}">
        <p14:creationId xmlns:p14="http://schemas.microsoft.com/office/powerpoint/2010/main" val="2331347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1000"/>
                            </p:stCondLst>
                            <p:childTnLst>
                              <p:par>
                                <p:cTn id="15" presetID="10" presetClass="entr" presetSubtype="0" fill="hold" grpId="0"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50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5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3" grpId="0" animBg="1"/>
      <p:bldP spid="9" grpId="0" animBg="1"/>
      <p:bldP spid="8"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GLOBAL WARMING POTENTIAL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1609" y="1123950"/>
            <a:ext cx="4860782" cy="3193708"/>
          </a:xfrm>
          <a:prstGeom prst="rect">
            <a:avLst/>
          </a:prstGeom>
        </p:spPr>
      </p:pic>
    </p:spTree>
    <p:extLst>
      <p:ext uri="{BB962C8B-B14F-4D97-AF65-F5344CB8AC3E}">
        <p14:creationId xmlns:p14="http://schemas.microsoft.com/office/powerpoint/2010/main" val="1150323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ALL OF THE YEARS THAT THESE GASES ARE IN THE ATMOSPHERE THEY ARE ACTING AS </a:t>
            </a:r>
            <a:r>
              <a:rPr lang="en-US" sz="3000" dirty="0">
                <a:solidFill>
                  <a:srgbClr val="A2C4DB"/>
                </a:solidFill>
                <a:latin typeface="Impact" panose="020B0806030902050204" pitchFamily="34" charset="0"/>
              </a:rPr>
              <a:t>GLOBAL WARMING </a:t>
            </a:r>
            <a:r>
              <a:rPr lang="en-US" sz="3000" dirty="0">
                <a:solidFill>
                  <a:srgbClr val="034F83"/>
                </a:solidFill>
                <a:latin typeface="Impact" panose="020B0806030902050204" pitchFamily="34" charset="0"/>
              </a:rPr>
              <a:t>GASES</a:t>
            </a:r>
            <a:endParaRPr lang="en-US" sz="3000" dirty="0">
              <a:solidFill>
                <a:srgbClr val="A2C4DB"/>
              </a:solidFill>
              <a:latin typeface="Impact" panose="020B0806030902050204" pitchFamily="34" charset="0"/>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8" name="Title 1"/>
          <p:cNvSpPr txBox="1">
            <a:spLocks/>
          </p:cNvSpPr>
          <p:nvPr/>
        </p:nvSpPr>
        <p:spPr>
          <a:xfrm>
            <a:off x="382936" y="1946910"/>
            <a:ext cx="5332064" cy="1615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These gases are absorbing IR light and contributing to increased temperatures.</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Notice that carbon dioxide will stay in the atmosphere much longer than methane, and that PFCs, which are used on stain resistant fabrics, have very, very long residence times in the atmosphere. N20 also stays in the atmosphere a relatively long time of 120 years.</a:t>
            </a:r>
          </a:p>
        </p:txBody>
      </p:sp>
    </p:spTree>
    <p:extLst>
      <p:ext uri="{BB962C8B-B14F-4D97-AF65-F5344CB8AC3E}">
        <p14:creationId xmlns:p14="http://schemas.microsoft.com/office/powerpoint/2010/main" val="21228318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2336537"/>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THE GLOBAL WARMING POTENTIAL IS A COMBINATION OF THE </a:t>
            </a:r>
            <a:r>
              <a:rPr lang="en-US" sz="3000" dirty="0">
                <a:solidFill>
                  <a:srgbClr val="A2C4DB"/>
                </a:solidFill>
                <a:latin typeface="Impact" panose="020B0806030902050204" pitchFamily="34" charset="0"/>
              </a:rPr>
              <a:t>YEARS THE GAS WILL RESIDE IN THE ATMOSPHERE </a:t>
            </a:r>
            <a:r>
              <a:rPr lang="en-US" sz="3000" dirty="0">
                <a:solidFill>
                  <a:srgbClr val="034F83"/>
                </a:solidFill>
                <a:latin typeface="Impact" panose="020B0806030902050204" pitchFamily="34" charset="0"/>
              </a:rPr>
              <a:t>AND THE </a:t>
            </a:r>
            <a:r>
              <a:rPr lang="en-US" sz="3000" dirty="0">
                <a:solidFill>
                  <a:srgbClr val="A2C4DB"/>
                </a:solidFill>
                <a:latin typeface="Impact" panose="020B0806030902050204" pitchFamily="34" charset="0"/>
              </a:rPr>
              <a:t>ABILITY OF THE GAS TO ABSORB INFRARED LIGHT ENERGY</a:t>
            </a:r>
          </a:p>
        </p:txBody>
      </p:sp>
      <p:sp>
        <p:nvSpPr>
          <p:cNvPr id="5" name="Title 1"/>
          <p:cNvSpPr txBox="1">
            <a:spLocks/>
          </p:cNvSpPr>
          <p:nvPr/>
        </p:nvSpPr>
        <p:spPr>
          <a:xfrm>
            <a:off x="382936" y="2861310"/>
            <a:ext cx="5257800" cy="1615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Note for example, that the residence time of methane, CH4, is shorter than that for carbon dioxide, but it has a higher GWP because it strongly</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absorbs IR radiation.</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876874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2" y="1728787"/>
            <a:ext cx="4343395" cy="2443160"/>
          </a:xfrm>
          <a:prstGeom prst="rect">
            <a:avLst/>
          </a:prstGeom>
        </p:spPr>
      </p:pic>
      <p:sp>
        <p:nvSpPr>
          <p:cNvPr id="6" name="TextBox 5"/>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GWPS, EMISSION FACTORS, AND</a:t>
            </a:r>
            <a:br>
              <a:rPr lang="en-US" sz="3000" dirty="0">
                <a:solidFill>
                  <a:srgbClr val="034F83"/>
                </a:solidFill>
                <a:latin typeface="Impact" panose="020B0806030902050204" pitchFamily="34" charset="0"/>
              </a:rPr>
            </a:br>
            <a:r>
              <a:rPr lang="en-US" sz="3000" dirty="0">
                <a:solidFill>
                  <a:srgbClr val="034F83"/>
                </a:solidFill>
                <a:latin typeface="Impact" panose="020B0806030902050204" pitchFamily="34" charset="0"/>
              </a:rPr>
              <a:t>CARBON VS. CO</a:t>
            </a:r>
            <a:r>
              <a:rPr lang="en-US" sz="3000" baseline="-20000" dirty="0">
                <a:solidFill>
                  <a:srgbClr val="034F83"/>
                </a:solidFill>
                <a:latin typeface="Impact" panose="020B0806030902050204" pitchFamily="34" charset="0"/>
              </a:rPr>
              <a:t>2</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26378393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 y="-210936"/>
            <a:ext cx="9418320" cy="5565372"/>
          </a:xfrm>
          <a:prstGeom prst="rect">
            <a:avLst/>
          </a:prstGeom>
        </p:spPr>
      </p:pic>
      <p:sp>
        <p:nvSpPr>
          <p:cNvPr id="8" name="Rectangle 7"/>
          <p:cNvSpPr/>
          <p:nvPr/>
        </p:nvSpPr>
        <p:spPr>
          <a:xfrm>
            <a:off x="-137160" y="-95250"/>
            <a:ext cx="941832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552700" y="1733550"/>
            <a:ext cx="4038600" cy="1363421"/>
            <a:chOff x="2552700" y="1885950"/>
            <a:chExt cx="4038600" cy="1363421"/>
          </a:xfrm>
        </p:grpSpPr>
        <p:sp>
          <p:nvSpPr>
            <p:cNvPr id="4" name="TextBox 3"/>
            <p:cNvSpPr txBox="1"/>
            <p:nvPr/>
          </p:nvSpPr>
          <p:spPr>
            <a:xfrm>
              <a:off x="2552700" y="1885950"/>
              <a:ext cx="4038600" cy="669414"/>
            </a:xfrm>
            <a:prstGeom prst="rect">
              <a:avLst/>
            </a:prstGeom>
            <a:noFill/>
          </p:spPr>
          <p:txBody>
            <a:bodyPr wrap="square" rtlCol="0">
              <a:spAutoFit/>
            </a:bodyPr>
            <a:lstStyle/>
            <a:p>
              <a:pPr algn="ctr">
                <a:lnSpc>
                  <a:spcPts val="4500"/>
                </a:lnSpc>
              </a:pPr>
              <a:r>
                <a:rPr lang="en-US" sz="4000" dirty="0">
                  <a:solidFill>
                    <a:schemeClr val="bg1"/>
                  </a:solidFill>
                  <a:latin typeface="Impact" panose="020B0806030902050204" pitchFamily="34" charset="0"/>
                </a:rPr>
                <a:t>10 </a:t>
              </a:r>
              <a:r>
                <a:rPr lang="en-US" sz="4000" dirty="0">
                  <a:solidFill>
                    <a:srgbClr val="A2C4DB"/>
                  </a:solidFill>
                  <a:latin typeface="Impact" panose="020B0806030902050204" pitchFamily="34" charset="0"/>
                </a:rPr>
                <a:t>PERCENT</a:t>
              </a:r>
            </a:p>
          </p:txBody>
        </p:sp>
        <p:sp>
          <p:nvSpPr>
            <p:cNvPr id="5" name="TextBox 4"/>
            <p:cNvSpPr txBox="1"/>
            <p:nvPr/>
          </p:nvSpPr>
          <p:spPr>
            <a:xfrm>
              <a:off x="2552700" y="2571750"/>
              <a:ext cx="4038600" cy="677621"/>
            </a:xfrm>
            <a:prstGeom prst="rect">
              <a:avLst/>
            </a:prstGeom>
            <a:noFill/>
          </p:spPr>
          <p:txBody>
            <a:bodyPr wrap="square" tIns="0" rtlCol="0">
              <a:spAutoFit/>
            </a:bodyPr>
            <a:lstStyle/>
            <a:p>
              <a:pPr algn="ctr">
                <a:lnSpc>
                  <a:spcPts val="1700"/>
                </a:lnSpc>
              </a:pPr>
              <a:r>
                <a:rPr lang="en-US" sz="1200" dirty="0">
                  <a:solidFill>
                    <a:srgbClr val="A2C4DB"/>
                  </a:solidFill>
                  <a:latin typeface="Verdana" panose="020B0604030504040204" pitchFamily="34" charset="0"/>
                  <a:cs typeface="Lato" panose="020F0502020204030203" pitchFamily="34" charset="0"/>
                </a:rPr>
                <a:t>The apparel and textile industry accounts for </a:t>
              </a:r>
              <a:r>
                <a:rPr lang="en-US" sz="1200" b="1" dirty="0">
                  <a:solidFill>
                    <a:srgbClr val="A2C4DB"/>
                  </a:solidFill>
                  <a:latin typeface="Verdana" panose="020B0604030504040204" pitchFamily="34" charset="0"/>
                  <a:cs typeface="Lato" panose="020F0502020204030203" pitchFamily="34" charset="0"/>
                </a:rPr>
                <a:t>nearly 10</a:t>
              </a:r>
              <a:r>
                <a:rPr lang="en-US" sz="1200" dirty="0">
                  <a:solidFill>
                    <a:srgbClr val="A2C4DB"/>
                  </a:solidFill>
                  <a:latin typeface="Verdana" panose="020B0604030504040204" pitchFamily="34" charset="0"/>
                  <a:cs typeface="Lato" panose="020F0502020204030203" pitchFamily="34" charset="0"/>
                </a:rPr>
                <a:t>% of total global greenhouse</a:t>
              </a:r>
              <a:br>
                <a:rPr lang="en-US" sz="1200" dirty="0">
                  <a:solidFill>
                    <a:srgbClr val="A2C4DB"/>
                  </a:solidFill>
                  <a:latin typeface="Verdana" panose="020B0604030504040204" pitchFamily="34" charset="0"/>
                  <a:cs typeface="Lato" panose="020F0502020204030203" pitchFamily="34" charset="0"/>
                </a:rPr>
              </a:br>
              <a:r>
                <a:rPr lang="en-US" sz="1200" dirty="0">
                  <a:solidFill>
                    <a:srgbClr val="A2C4DB"/>
                  </a:solidFill>
                  <a:latin typeface="Verdana" panose="020B0604030504040204" pitchFamily="34" charset="0"/>
                  <a:cs typeface="Lato" panose="020F0502020204030203" pitchFamily="34" charset="0"/>
                </a:rPr>
                <a:t>gas emissions</a:t>
              </a:r>
            </a:p>
          </p:txBody>
        </p:sp>
      </p:grpSp>
      <p:sp>
        <p:nvSpPr>
          <p:cNvPr id="9" name="TextBox 8"/>
          <p:cNvSpPr txBox="1"/>
          <p:nvPr/>
        </p:nvSpPr>
        <p:spPr>
          <a:xfrm>
            <a:off x="2093977" y="4933950"/>
            <a:ext cx="4956047" cy="114775"/>
          </a:xfrm>
          <a:prstGeom prst="rect">
            <a:avLst/>
          </a:prstGeom>
          <a:noFill/>
        </p:spPr>
        <p:txBody>
          <a:bodyPr wrap="square" lIns="0" tIns="0" rIns="0" bIns="0" rtlCol="0">
            <a:spAutoFit/>
          </a:bodyPr>
          <a:lstStyle/>
          <a:p>
            <a:pPr algn="ctr">
              <a:lnSpc>
                <a:spcPts val="1000"/>
              </a:lnSpc>
            </a:pPr>
            <a:r>
              <a:rPr lang="en-US" sz="600" dirty="0">
                <a:solidFill>
                  <a:schemeClr val="bg1">
                    <a:alpha val="50000"/>
                  </a:schemeClr>
                </a:solidFill>
                <a:latin typeface="Verdana" panose="020B0604030504040204" pitchFamily="34" charset="0"/>
                <a:cs typeface="Lato" panose="020F0502020204030203" pitchFamily="34" charset="0"/>
              </a:rPr>
              <a:t>Source:  </a:t>
            </a:r>
            <a:r>
              <a:rPr lang="en-US" sz="600" dirty="0" err="1">
                <a:solidFill>
                  <a:schemeClr val="bg1">
                    <a:alpha val="50000"/>
                  </a:schemeClr>
                </a:solidFill>
                <a:latin typeface="Verdana" panose="020B0604030504040204" pitchFamily="34" charset="0"/>
                <a:cs typeface="Lato" panose="020F0502020204030203" pitchFamily="34" charset="0"/>
              </a:rPr>
              <a:t>Zaffalon</a:t>
            </a:r>
            <a:r>
              <a:rPr lang="en-US" sz="600" dirty="0">
                <a:solidFill>
                  <a:schemeClr val="bg1">
                    <a:alpha val="50000"/>
                  </a:schemeClr>
                </a:solidFill>
                <a:latin typeface="Verdana" panose="020B0604030504040204" pitchFamily="34" charset="0"/>
                <a:cs typeface="Lato" panose="020F0502020204030203" pitchFamily="34" charset="0"/>
              </a:rPr>
              <a:t>, V. (2010). Climate change, carbon mitigation, and textiles.</a:t>
            </a:r>
          </a:p>
        </p:txBody>
      </p:sp>
    </p:spTree>
    <p:extLst>
      <p:ext uri="{BB962C8B-B14F-4D97-AF65-F5344CB8AC3E}">
        <p14:creationId xmlns:p14="http://schemas.microsoft.com/office/powerpoint/2010/main" val="17397616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50000"/>
          <a:stretch/>
        </p:blipFill>
        <p:spPr>
          <a:xfrm>
            <a:off x="-137160" y="-210936"/>
            <a:ext cx="4709160" cy="5565372"/>
          </a:xfrm>
          <a:prstGeom prst="rect">
            <a:avLst/>
          </a:prstGeom>
        </p:spPr>
      </p:pic>
      <p:sp>
        <p:nvSpPr>
          <p:cNvPr id="10" name="Rectangle 9"/>
          <p:cNvSpPr/>
          <p:nvPr/>
        </p:nvSpPr>
        <p:spPr>
          <a:xfrm>
            <a:off x="-137160" y="-95250"/>
            <a:ext cx="4709160" cy="5449686"/>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381000" y="1590675"/>
            <a:ext cx="8382000" cy="1962150"/>
            <a:chOff x="381000" y="1847850"/>
            <a:chExt cx="8382000" cy="1962150"/>
          </a:xfrm>
        </p:grpSpPr>
        <p:sp>
          <p:nvSpPr>
            <p:cNvPr id="3" name="TextBox 2"/>
            <p:cNvSpPr txBox="1"/>
            <p:nvPr/>
          </p:nvSpPr>
          <p:spPr>
            <a:xfrm>
              <a:off x="381000" y="1847850"/>
              <a:ext cx="3840480" cy="943848"/>
            </a:xfrm>
            <a:prstGeom prst="rect">
              <a:avLst/>
            </a:prstGeom>
            <a:noFill/>
          </p:spPr>
          <p:txBody>
            <a:bodyPr wrap="square" tIns="0" rtlCol="0">
              <a:spAutoFit/>
            </a:bodyPr>
            <a:lstStyle/>
            <a:p>
              <a:pPr algn="r">
                <a:lnSpc>
                  <a:spcPts val="3500"/>
                </a:lnSpc>
              </a:pPr>
              <a:r>
                <a:rPr lang="en-US" sz="3000" dirty="0">
                  <a:solidFill>
                    <a:schemeClr val="bg1"/>
                  </a:solidFill>
                  <a:latin typeface="Impact" panose="020B0806030902050204" pitchFamily="34" charset="0"/>
                </a:rPr>
                <a:t>MORE INFORMATION</a:t>
              </a:r>
              <a:br>
                <a:rPr lang="en-US" sz="3000" dirty="0">
                  <a:solidFill>
                    <a:schemeClr val="bg1"/>
                  </a:solidFill>
                  <a:latin typeface="Impact" panose="020B0806030902050204" pitchFamily="34" charset="0"/>
                </a:rPr>
              </a:br>
              <a:r>
                <a:rPr lang="en-US" sz="3000" dirty="0">
                  <a:solidFill>
                    <a:schemeClr val="bg1"/>
                  </a:solidFill>
                  <a:latin typeface="Impact" panose="020B0806030902050204" pitchFamily="34" charset="0"/>
                </a:rPr>
                <a:t>AND RESOURCES</a:t>
              </a:r>
            </a:p>
          </p:txBody>
        </p:sp>
        <p:sp>
          <p:nvSpPr>
            <p:cNvPr id="6" name="Title 1"/>
            <p:cNvSpPr txBox="1">
              <a:spLocks/>
            </p:cNvSpPr>
            <p:nvPr/>
          </p:nvSpPr>
          <p:spPr>
            <a:xfrm>
              <a:off x="4922520" y="1861899"/>
              <a:ext cx="3840480" cy="1948101"/>
            </a:xfrm>
            <a:prstGeom prst="rect">
              <a:avLst/>
            </a:prstGeom>
          </p:spPr>
          <p:txBody>
            <a:bodyPr tIns="0">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spcBef>
                  <a:spcPts val="1200"/>
                </a:spcBef>
                <a:buClr>
                  <a:srgbClr val="A2C4DB"/>
                </a:buClr>
              </a:pPr>
              <a:r>
                <a:rPr lang="en-US" sz="1000" dirty="0">
                  <a:solidFill>
                    <a:srgbClr val="323232"/>
                  </a:solidFill>
                  <a:latin typeface="Verdana" panose="020B0604030504040204" pitchFamily="34" charset="0"/>
                  <a:cs typeface="Lato" panose="020F0502020204030203" pitchFamily="34" charset="0"/>
                </a:rPr>
                <a:t>Pacific Institute for Climate Solutions Examples of Global Warming (7:09 minutes) </a:t>
              </a:r>
              <a:r>
                <a:rPr lang="en-US" sz="1000" dirty="0">
                  <a:solidFill>
                    <a:srgbClr val="323232"/>
                  </a:solidFill>
                  <a:latin typeface="Verdana" panose="020B0604030504040204" pitchFamily="34" charset="0"/>
                  <a:cs typeface="Lato" panose="020F0502020204030203" pitchFamily="34" charset="0"/>
                  <a:hlinkClick r:id="rId5"/>
                </a:rPr>
                <a:t>http://www.youtube.com/watch?v=VttL3ZYQpy4&amp;feature=youtu.be</a:t>
              </a:r>
              <a:endParaRPr lang="en-US" sz="1000" dirty="0">
                <a:solidFill>
                  <a:srgbClr val="323232"/>
                </a:solidFill>
                <a:latin typeface="Verdana" panose="020B0604030504040204" pitchFamily="34" charset="0"/>
                <a:cs typeface="Lato" panose="020F0502020204030203" pitchFamily="34" charset="0"/>
              </a:endParaRPr>
            </a:p>
            <a:p>
              <a:pPr algn="l">
                <a:lnSpc>
                  <a:spcPts val="1500"/>
                </a:lnSpc>
                <a:spcBef>
                  <a:spcPts val="2400"/>
                </a:spcBef>
                <a:buClr>
                  <a:srgbClr val="A2C4DB"/>
                </a:buClr>
              </a:pPr>
              <a:r>
                <a:rPr lang="en-US" sz="1000" dirty="0">
                  <a:solidFill>
                    <a:srgbClr val="323232"/>
                  </a:solidFill>
                  <a:latin typeface="Verdana" panose="020B0604030504040204" pitchFamily="34" charset="0"/>
                  <a:cs typeface="Lato" panose="020F0502020204030203" pitchFamily="34" charset="0"/>
                </a:rPr>
                <a:t>EPA Climate Change website  </a:t>
              </a:r>
              <a:r>
                <a:rPr lang="en-US" sz="1000" dirty="0">
                  <a:solidFill>
                    <a:srgbClr val="034F83"/>
                  </a:solidFill>
                  <a:latin typeface="Verdana" panose="020B0604030504040204" pitchFamily="34" charset="0"/>
                  <a:cs typeface="Lato" panose="020F0502020204030203" pitchFamily="34" charset="0"/>
                  <a:hlinkClick r:id="rId6"/>
                </a:rPr>
                <a:t>http://www3.epa.gov/climatechange/</a:t>
              </a:r>
              <a:endParaRPr lang="en-US" sz="1000" dirty="0">
                <a:solidFill>
                  <a:srgbClr val="034F83"/>
                </a:solidFill>
                <a:latin typeface="Verdana" panose="020B0604030504040204" pitchFamily="34" charset="0"/>
                <a:cs typeface="Lato" panose="020F0502020204030203" pitchFamily="34" charset="0"/>
              </a:endParaRPr>
            </a:p>
            <a:p>
              <a:pPr algn="l">
                <a:lnSpc>
                  <a:spcPts val="1500"/>
                </a:lnSpc>
                <a:spcBef>
                  <a:spcPts val="1200"/>
                </a:spcBef>
                <a:buClr>
                  <a:srgbClr val="A2C4DB"/>
                </a:buClr>
              </a:pPr>
              <a:endParaRPr lang="en-US" sz="1000" dirty="0">
                <a:solidFill>
                  <a:srgbClr val="034F83"/>
                </a:solidFill>
                <a:latin typeface="Verdana" panose="020B0604030504040204" pitchFamily="34" charset="0"/>
                <a:cs typeface="Lato" panose="020F0502020204030203" pitchFamily="34" charset="0"/>
              </a:endParaRPr>
            </a:p>
          </p:txBody>
        </p:sp>
      </p:gr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85505" y="4857750"/>
            <a:ext cx="1642574" cy="232002"/>
          </a:xfrm>
          <a:prstGeom prst="rect">
            <a:avLst/>
          </a:prstGeom>
        </p:spPr>
      </p:pic>
    </p:spTree>
    <p:extLst>
      <p:ext uri="{BB962C8B-B14F-4D97-AF65-F5344CB8AC3E}">
        <p14:creationId xmlns:p14="http://schemas.microsoft.com/office/powerpoint/2010/main" val="4173019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ees-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6" name="Rectangle 5"/>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4600" y="2219673"/>
            <a:ext cx="4114800" cy="580677"/>
          </a:xfrm>
          <a:prstGeom prst="rect">
            <a:avLst/>
          </a:prstGeom>
        </p:spPr>
      </p:pic>
    </p:spTree>
    <p:extLst>
      <p:ext uri="{BB962C8B-B14F-4D97-AF65-F5344CB8AC3E}">
        <p14:creationId xmlns:p14="http://schemas.microsoft.com/office/powerpoint/2010/main" val="35663394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0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rees-001">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9144000" cy="5143500"/>
          </a:xfrm>
          <a:prstGeom prst="rect">
            <a:avLst/>
          </a:prstGeom>
        </p:spPr>
      </p:pic>
      <p:sp>
        <p:nvSpPr>
          <p:cNvPr id="9" name="Rectangle 8"/>
          <p:cNvSpPr/>
          <p:nvPr/>
        </p:nvSpPr>
        <p:spPr>
          <a:xfrm>
            <a:off x="0" y="-2286"/>
            <a:ext cx="9144000" cy="5148072"/>
          </a:xfrm>
          <a:prstGeom prst="rect">
            <a:avLst/>
          </a:prstGeom>
          <a:solidFill>
            <a:srgbClr val="034F8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533400" y="478631"/>
            <a:ext cx="4724400" cy="1374735"/>
          </a:xfrm>
          <a:prstGeom prst="rect">
            <a:avLst/>
          </a:prstGeom>
          <a:noFill/>
        </p:spPr>
        <p:txBody>
          <a:bodyPr wrap="square" rtlCol="0">
            <a:spAutoFit/>
          </a:bodyPr>
          <a:lstStyle/>
          <a:p>
            <a:pPr>
              <a:lnSpc>
                <a:spcPts val="5000"/>
              </a:lnSpc>
            </a:pPr>
            <a:r>
              <a:rPr lang="en-US" sz="4500" dirty="0">
                <a:solidFill>
                  <a:schemeClr val="bg1"/>
                </a:solidFill>
                <a:latin typeface="Impact" panose="020B0806030902050204" pitchFamily="34" charset="0"/>
              </a:rPr>
              <a:t>GLOBAL WARMING POTENTIAL</a:t>
            </a:r>
          </a:p>
        </p:txBody>
      </p:sp>
      <p:sp>
        <p:nvSpPr>
          <p:cNvPr id="2" name="Title 1"/>
          <p:cNvSpPr>
            <a:spLocks noGrp="1"/>
          </p:cNvSpPr>
          <p:nvPr>
            <p:ph type="ctrTitle"/>
          </p:nvPr>
        </p:nvSpPr>
        <p:spPr>
          <a:xfrm>
            <a:off x="533400" y="1774031"/>
            <a:ext cx="4191000" cy="1102519"/>
          </a:xfrm>
        </p:spPr>
        <p:txBody>
          <a:bodyPr anchor="t">
            <a:normAutofit/>
          </a:bodyPr>
          <a:lstStyle/>
          <a:p>
            <a:pPr algn="l">
              <a:lnSpc>
                <a:spcPts val="1500"/>
              </a:lnSpc>
            </a:pPr>
            <a:r>
              <a:rPr lang="en-US" sz="1000" dirty="0">
                <a:solidFill>
                  <a:schemeClr val="bg1">
                    <a:alpha val="60000"/>
                  </a:schemeClr>
                </a:solidFill>
                <a:latin typeface="Verdana" panose="020B0604030504040204" pitchFamily="34" charset="0"/>
                <a:cs typeface="Lato" panose="020F0502020204030203" pitchFamily="34" charset="0"/>
              </a:rPr>
              <a:t>The purpose of this section is to provide information about the characteristics of greenhouse gases that contribute to their capacity to impact global warming.</a:t>
            </a: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 y="3486150"/>
            <a:ext cx="5867400" cy="332955"/>
          </a:xfrm>
          <a:prstGeom prst="rect">
            <a:avLst/>
          </a:prstGeom>
        </p:spPr>
      </p:pic>
      <p:sp>
        <p:nvSpPr>
          <p:cNvPr id="11" name="Title 1"/>
          <p:cNvSpPr txBox="1">
            <a:spLocks/>
          </p:cNvSpPr>
          <p:nvPr/>
        </p:nvSpPr>
        <p:spPr>
          <a:xfrm>
            <a:off x="533398" y="3526631"/>
            <a:ext cx="4572001" cy="110251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en-US" sz="800" dirty="0">
                <a:solidFill>
                  <a:schemeClr val="bg1">
                    <a:alpha val="50000"/>
                  </a:schemeClr>
                </a:solidFill>
                <a:latin typeface="Verdana" panose="020B0604030504040204" pitchFamily="34" charset="0"/>
                <a:cs typeface="Lato" panose="020F0502020204030203" pitchFamily="34" charset="0"/>
              </a:rPr>
              <a:t>ATHENAS is a multi-national Initiative funded by the U.S. Department of Agriculture</a:t>
            </a:r>
          </a:p>
        </p:txBody>
      </p:sp>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0267" y="4362278"/>
            <a:ext cx="1889453" cy="266872"/>
          </a:xfrm>
          <a:prstGeom prst="rect">
            <a:avLst/>
          </a:prstGeom>
        </p:spPr>
      </p:pic>
    </p:spTree>
    <p:extLst>
      <p:ext uri="{BB962C8B-B14F-4D97-AF65-F5344CB8AC3E}">
        <p14:creationId xmlns:p14="http://schemas.microsoft.com/office/powerpoint/2010/main" val="81514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710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361950"/>
            <a:ext cx="6400800"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WHY ARE SOME GREENHOUSE GASES MORE POTENT THAN OTHERS?</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itle 1"/>
          <p:cNvSpPr txBox="1">
            <a:spLocks/>
          </p:cNvSpPr>
          <p:nvPr/>
        </p:nvSpPr>
        <p:spPr>
          <a:xfrm>
            <a:off x="2055367" y="1316831"/>
            <a:ext cx="5033264" cy="1102519"/>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The concentration level of a greenhouse gas in the atmosphere and the Global Warming Potential (GWP) of that gas combine to determine the impact it has on global warming.</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2159" y="2419350"/>
            <a:ext cx="5699681" cy="1599633"/>
          </a:xfrm>
          <a:prstGeom prst="rect">
            <a:avLst/>
          </a:prstGeom>
        </p:spPr>
      </p:pic>
    </p:spTree>
    <p:extLst>
      <p:ext uri="{BB962C8B-B14F-4D97-AF65-F5344CB8AC3E}">
        <p14:creationId xmlns:p14="http://schemas.microsoft.com/office/powerpoint/2010/main" val="3741374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143885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CO</a:t>
            </a:r>
            <a:r>
              <a:rPr lang="en-US" sz="3000" baseline="-20000" dirty="0">
                <a:solidFill>
                  <a:srgbClr val="034F83"/>
                </a:solidFill>
                <a:latin typeface="Impact" panose="020B0806030902050204" pitchFamily="34" charset="0"/>
              </a:rPr>
              <a:t>2</a:t>
            </a:r>
            <a:r>
              <a:rPr lang="en-US" sz="3000" dirty="0">
                <a:solidFill>
                  <a:srgbClr val="034F83"/>
                </a:solidFill>
                <a:latin typeface="Impact" panose="020B0806030902050204" pitchFamily="34" charset="0"/>
              </a:rPr>
              <a:t> HAS A LONG LIFE IN THE ATMOSPHERE SO </a:t>
            </a:r>
            <a:r>
              <a:rPr lang="en-US" sz="3000" dirty="0">
                <a:solidFill>
                  <a:srgbClr val="A2C4DB"/>
                </a:solidFill>
                <a:latin typeface="Impact" panose="020B0806030902050204" pitchFamily="34" charset="0"/>
              </a:rPr>
              <a:t>URGENCY OF ACTION TO REDUCE CO</a:t>
            </a:r>
            <a:r>
              <a:rPr lang="en-US" sz="3000" baseline="-20000" dirty="0">
                <a:solidFill>
                  <a:srgbClr val="A2C4DB"/>
                </a:solidFill>
                <a:latin typeface="Impact" panose="020B0806030902050204" pitchFamily="34" charset="0"/>
              </a:rPr>
              <a:t>2</a:t>
            </a:r>
            <a:r>
              <a:rPr lang="en-US" sz="3000" dirty="0">
                <a:solidFill>
                  <a:srgbClr val="A2C4DB"/>
                </a:solidFill>
                <a:latin typeface="Impact" panose="020B0806030902050204" pitchFamily="34" charset="0"/>
              </a:rPr>
              <a:t> EMISSIONS IS CRITICAL</a:t>
            </a:r>
          </a:p>
        </p:txBody>
      </p:sp>
      <p:sp>
        <p:nvSpPr>
          <p:cNvPr id="5" name="Title 1"/>
          <p:cNvSpPr txBox="1">
            <a:spLocks/>
          </p:cNvSpPr>
          <p:nvPr/>
        </p:nvSpPr>
        <p:spPr>
          <a:xfrm>
            <a:off x="376936" y="1946910"/>
            <a:ext cx="5257800" cy="23774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
        <p:nvSpPr>
          <p:cNvPr id="6" name="Title 1"/>
          <p:cNvSpPr txBox="1">
            <a:spLocks/>
          </p:cNvSpPr>
          <p:nvPr/>
        </p:nvSpPr>
        <p:spPr>
          <a:xfrm>
            <a:off x="382936" y="188595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Carbon dioxide is the greenhouse gas most commonly discussed because its atmospheric concentration is increasing and the increase is largely attributed to human activity. Thus we can change behaviors to impact the concentration in the atmosphere. An understanding of all greenhouse gases is necessary to appreciate the complex issue of the greenhouse effect and climate change.</a:t>
            </a:r>
          </a:p>
        </p:txBody>
      </p:sp>
    </p:spTree>
    <p:extLst>
      <p:ext uri="{BB962C8B-B14F-4D97-AF65-F5344CB8AC3E}">
        <p14:creationId xmlns:p14="http://schemas.microsoft.com/office/powerpoint/2010/main" val="2744526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00301" y="1728787"/>
            <a:ext cx="4343397" cy="2443160"/>
          </a:xfrm>
          <a:prstGeom prst="rect">
            <a:avLst/>
          </a:prstGeom>
        </p:spPr>
      </p:pic>
      <p:sp>
        <p:nvSpPr>
          <p:cNvPr id="6" name="TextBox 5"/>
          <p:cNvSpPr txBox="1"/>
          <p:nvPr/>
        </p:nvSpPr>
        <p:spPr>
          <a:xfrm>
            <a:off x="1371600" y="361950"/>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MORE THAN JUST CO</a:t>
            </a:r>
            <a:r>
              <a:rPr lang="en-US" sz="3000" baseline="-20000" dirty="0">
                <a:solidFill>
                  <a:srgbClr val="034F83"/>
                </a:solidFill>
                <a:latin typeface="Impact" panose="020B0806030902050204" pitchFamily="34" charset="0"/>
              </a:rPr>
              <a:t>2</a:t>
            </a:r>
          </a:p>
        </p:txBody>
      </p:sp>
      <p:sp>
        <p:nvSpPr>
          <p:cNvPr id="7" name="Title 1"/>
          <p:cNvSpPr txBox="1">
            <a:spLocks/>
          </p:cNvSpPr>
          <p:nvPr/>
        </p:nvSpPr>
        <p:spPr>
          <a:xfrm>
            <a:off x="1729740" y="935832"/>
            <a:ext cx="5684520" cy="679042"/>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Even though carbon dioxide is a major contributor to global warming, other gases are at play including water </a:t>
            </a:r>
            <a:r>
              <a:rPr lang="en-US" sz="1000" dirty="0" err="1">
                <a:solidFill>
                  <a:srgbClr val="323232"/>
                </a:solidFill>
                <a:latin typeface="Verdana" panose="020B0604030504040204" pitchFamily="34" charset="0"/>
                <a:cs typeface="Lato" panose="020F0502020204030203" pitchFamily="34" charset="0"/>
              </a:rPr>
              <a:t>vapour</a:t>
            </a:r>
            <a:r>
              <a:rPr lang="en-US" sz="1000" dirty="0">
                <a:solidFill>
                  <a:srgbClr val="323232"/>
                </a:solidFill>
                <a:latin typeface="Verdana" panose="020B0604030504040204" pitchFamily="34" charset="0"/>
                <a:cs typeface="Lato" panose="020F0502020204030203" pitchFamily="34" charset="0"/>
              </a:rPr>
              <a:t>. This video explores those other gases and their impact on global warming.</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196299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76936" y="361950"/>
            <a:ext cx="6400800" cy="990015"/>
          </a:xfrm>
          <a:prstGeom prst="rect">
            <a:avLst/>
          </a:prstGeom>
          <a:noFill/>
        </p:spPr>
        <p:txBody>
          <a:bodyPr wrap="square" rtlCol="0">
            <a:spAutoFit/>
          </a:bodyPr>
          <a:lstStyle/>
          <a:p>
            <a:pPr>
              <a:lnSpc>
                <a:spcPts val="3500"/>
              </a:lnSpc>
            </a:pPr>
            <a:r>
              <a:rPr lang="en-US" sz="3000" dirty="0">
                <a:solidFill>
                  <a:srgbClr val="034F83"/>
                </a:solidFill>
                <a:latin typeface="Impact" panose="020B0806030902050204" pitchFamily="34" charset="0"/>
              </a:rPr>
              <a:t>METHANE (CH4) IS ACTUALLY A MORE POTENT GHG THAN CARBON DIOXIDE</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382936" y="1489710"/>
            <a:ext cx="5257800" cy="268224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ts val="1500"/>
              </a:lnSpc>
            </a:pPr>
            <a:r>
              <a:rPr lang="en-US" sz="1000" dirty="0">
                <a:solidFill>
                  <a:srgbClr val="323232"/>
                </a:solidFill>
                <a:latin typeface="Verdana" panose="020B0604030504040204" pitchFamily="34" charset="0"/>
                <a:cs typeface="Lato" panose="020F0502020204030203" pitchFamily="34" charset="0"/>
              </a:rPr>
              <a:t>Methane (CH4), an off-gas produced by decaying organic matter such as animal excrement and debris in landfills, is actually a more potent GHG than carbon dioxide. However, there is much less methane than carbon dioxide in the atmosphere and it resides in the atmosphere for a much shorter time</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than CO</a:t>
            </a:r>
            <a:r>
              <a:rPr lang="en-US" sz="1000" baseline="-20000" dirty="0">
                <a:solidFill>
                  <a:srgbClr val="323232"/>
                </a:solidFill>
                <a:latin typeface="Verdana" panose="020B0604030504040204" pitchFamily="34" charset="0"/>
                <a:cs typeface="Lato" panose="020F0502020204030203" pitchFamily="34" charset="0"/>
              </a:rPr>
              <a:t>2</a:t>
            </a:r>
            <a:r>
              <a:rPr lang="en-US" sz="1000" dirty="0">
                <a:solidFill>
                  <a:srgbClr val="323232"/>
                </a:solidFill>
                <a:latin typeface="Verdana" panose="020B0604030504040204" pitchFamily="34" charset="0"/>
                <a:cs typeface="Lato" panose="020F0502020204030203" pitchFamily="34" charset="0"/>
              </a:rPr>
              <a:t>.</a:t>
            </a:r>
          </a:p>
          <a:p>
            <a:pPr algn="l">
              <a:lnSpc>
                <a:spcPts val="1500"/>
              </a:lnSpc>
            </a:pPr>
            <a:endParaRPr lang="en-US" sz="1000" dirty="0">
              <a:solidFill>
                <a:srgbClr val="323232"/>
              </a:solidFill>
              <a:latin typeface="Verdana" panose="020B0604030504040204" pitchFamily="34" charset="0"/>
              <a:cs typeface="Lato" panose="020F0502020204030203" pitchFamily="34" charset="0"/>
            </a:endParaRPr>
          </a:p>
          <a:p>
            <a:pPr algn="l">
              <a:lnSpc>
                <a:spcPts val="1500"/>
              </a:lnSpc>
            </a:pPr>
            <a:r>
              <a:rPr lang="en-US" sz="1000" dirty="0">
                <a:solidFill>
                  <a:srgbClr val="323232"/>
                </a:solidFill>
                <a:latin typeface="Verdana" panose="020B0604030504040204" pitchFamily="34" charset="0"/>
                <a:cs typeface="Lato" panose="020F0502020204030203" pitchFamily="34" charset="0"/>
              </a:rPr>
              <a:t>On a related note: Scientists are concerned about increasing levels of atmospheric CH4 being influenced by a positive feedback mechanism as global warming is causing the release of methane trapped in arctic permafrost as it thaws due to warmer temperatures.</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3689531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694421"/>
            <a:ext cx="6400800" cy="541174"/>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GLOBAL WARMING POTENTIAL (GWP)</a:t>
            </a:r>
            <a:endParaRPr lang="en-US" sz="3000" dirty="0">
              <a:solidFill>
                <a:srgbClr val="A2C4DB"/>
              </a:solidFill>
              <a:latin typeface="Impact" panose="020B0806030902050204" pitchFamily="34" charset="0"/>
            </a:endParaRPr>
          </a:p>
        </p:txBody>
      </p:sp>
      <p:sp>
        <p:nvSpPr>
          <p:cNvPr id="5" name="Title 1"/>
          <p:cNvSpPr txBox="1">
            <a:spLocks/>
          </p:cNvSpPr>
          <p:nvPr/>
        </p:nvSpPr>
        <p:spPr>
          <a:xfrm>
            <a:off x="1943100" y="2216616"/>
            <a:ext cx="5257800" cy="73613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1500"/>
              </a:lnSpc>
            </a:pPr>
            <a:r>
              <a:rPr lang="en-US" sz="1000" dirty="0">
                <a:solidFill>
                  <a:srgbClr val="323232"/>
                </a:solidFill>
                <a:latin typeface="Verdana" panose="020B0604030504040204" pitchFamily="34" charset="0"/>
                <a:cs typeface="Lato" panose="020F0502020204030203" pitchFamily="34" charset="0"/>
              </a:rPr>
              <a:t>Has the rather confusing definition of the “amount of warming that a gas will cause in the next 100 years, compared to the same volume of</a:t>
            </a:r>
            <a:br>
              <a:rPr lang="en-US" sz="1000" dirty="0">
                <a:solidFill>
                  <a:srgbClr val="323232"/>
                </a:solidFill>
                <a:latin typeface="Verdana" panose="020B0604030504040204" pitchFamily="34" charset="0"/>
                <a:cs typeface="Lato" panose="020F0502020204030203" pitchFamily="34" charset="0"/>
              </a:rPr>
            </a:br>
            <a:r>
              <a:rPr lang="en-US" sz="1000" dirty="0">
                <a:solidFill>
                  <a:srgbClr val="323232"/>
                </a:solidFill>
                <a:latin typeface="Verdana" panose="020B0604030504040204" pitchFamily="34" charset="0"/>
                <a:cs typeface="Lato" panose="020F0502020204030203" pitchFamily="34" charset="0"/>
              </a:rPr>
              <a:t>carbon dioxide."</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792942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GLOBAL WARMING EFFECT OF METHANE VERSUS CARBON DIOXIDE</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3976" y="2038350"/>
            <a:ext cx="4956048" cy="166055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spTree>
    <p:extLst>
      <p:ext uri="{BB962C8B-B14F-4D97-AF65-F5344CB8AC3E}">
        <p14:creationId xmlns:p14="http://schemas.microsoft.com/office/powerpoint/2010/main" val="186334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07668" y="361950"/>
            <a:ext cx="6328664" cy="990015"/>
          </a:xfrm>
          <a:prstGeom prst="rect">
            <a:avLst/>
          </a:prstGeom>
          <a:noFill/>
        </p:spPr>
        <p:txBody>
          <a:bodyPr wrap="square" rtlCol="0">
            <a:spAutoFit/>
          </a:bodyPr>
          <a:lstStyle/>
          <a:p>
            <a:pPr algn="ctr">
              <a:lnSpc>
                <a:spcPts val="3500"/>
              </a:lnSpc>
            </a:pPr>
            <a:r>
              <a:rPr lang="en-US" sz="3000" dirty="0">
                <a:solidFill>
                  <a:srgbClr val="034F83"/>
                </a:solidFill>
                <a:latin typeface="Impact" panose="020B0806030902050204" pitchFamily="34" charset="0"/>
              </a:rPr>
              <a:t>WHAT CONTRIBUTES TO GLOBAL WARMING POTENTIAL?</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823460"/>
            <a:ext cx="9144000" cy="32004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3488" y="1851562"/>
            <a:ext cx="7557025" cy="1710788"/>
          </a:xfrm>
          <a:prstGeom prst="rect">
            <a:avLst/>
          </a:prstGeom>
        </p:spPr>
      </p:pic>
    </p:spTree>
    <p:extLst>
      <p:ext uri="{BB962C8B-B14F-4D97-AF65-F5344CB8AC3E}">
        <p14:creationId xmlns:p14="http://schemas.microsoft.com/office/powerpoint/2010/main" val="2969056366"/>
      </p:ext>
    </p:extLst>
  </p:cSld>
  <p:clrMapOvr>
    <a:masterClrMapping/>
  </p:clrMapOvr>
</p:sld>
</file>

<file path=ppt/theme/theme1.xml><?xml version="1.0" encoding="utf-8"?>
<a:theme xmlns:a="http://schemas.openxmlformats.org/drawingml/2006/main" name="Office Theme">
  <a:themeElements>
    <a:clrScheme name="ATHENAS">
      <a:dk1>
        <a:srgbClr val="323232"/>
      </a:dk1>
      <a:lt1>
        <a:srgbClr val="FFFFFF"/>
      </a:lt1>
      <a:dk2>
        <a:srgbClr val="003A61"/>
      </a:dk2>
      <a:lt2>
        <a:srgbClr val="FFFFFF"/>
      </a:lt2>
      <a:accent1>
        <a:srgbClr val="77C753"/>
      </a:accent1>
      <a:accent2>
        <a:srgbClr val="AAE7E7"/>
      </a:accent2>
      <a:accent3>
        <a:srgbClr val="E1EDF6"/>
      </a:accent3>
      <a:accent4>
        <a:srgbClr val="1F6391"/>
      </a:accent4>
      <a:accent5>
        <a:srgbClr val="9EBCD2"/>
      </a:accent5>
      <a:accent6>
        <a:srgbClr val="034F83"/>
      </a:accent6>
      <a:hlink>
        <a:srgbClr val="9EBCD2"/>
      </a:hlink>
      <a:folHlink>
        <a:srgbClr val="9EBCD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1549</TotalTime>
  <Words>859</Words>
  <Application>Microsoft Office PowerPoint</Application>
  <PresentationFormat>On-screen Show (16:9)</PresentationFormat>
  <Paragraphs>75</Paragraphs>
  <Slides>17</Slides>
  <Notes>11</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Impact</vt:lpstr>
      <vt:lpstr>Lato</vt:lpstr>
      <vt:lpstr>Oswald</vt:lpstr>
      <vt:lpstr>Verdana</vt:lpstr>
      <vt:lpstr>Office Theme</vt:lpstr>
      <vt:lpstr>PowerPoint Presentation</vt:lpstr>
      <vt:lpstr>The purpose of this section is to provide information about the characteristics of greenhouse gases that contribute to their capacity to impact global warming.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Livy Seirer</dc:creator>
  <cp:lastModifiedBy>Livy Seirer</cp:lastModifiedBy>
  <cp:revision>208</cp:revision>
  <dcterms:created xsi:type="dcterms:W3CDTF">2016-04-14T20:38:05Z</dcterms:created>
  <dcterms:modified xsi:type="dcterms:W3CDTF">2016-07-06T15:24:10Z</dcterms:modified>
</cp:coreProperties>
</file>