
<file path=[Content_Types].xml><?xml version="1.0" encoding="utf-8"?>
<Types xmlns="http://schemas.openxmlformats.org/package/2006/content-types">
  <Default Extension="png" ContentType="image/png"/>
  <Default Extension="mpg" ContentType="video/mpeg"/>
  <Default Extension="jpeg" ContentType="image/jpeg"/>
  <Default Extension="rels" ContentType="application/vnd.openxmlformats-package.relationships+xml"/>
  <Default Extension="xml" ContentType="application/xml"/>
  <Default Extension="gif" ContentType="image/gi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56" r:id="rId3"/>
    <p:sldId id="275" r:id="rId4"/>
    <p:sldId id="297" r:id="rId5"/>
    <p:sldId id="298" r:id="rId6"/>
    <p:sldId id="299" r:id="rId7"/>
    <p:sldId id="300" r:id="rId8"/>
    <p:sldId id="288" r:id="rId9"/>
    <p:sldId id="302" r:id="rId10"/>
    <p:sldId id="303" r:id="rId11"/>
    <p:sldId id="304" r:id="rId12"/>
    <p:sldId id="301" r:id="rId13"/>
    <p:sldId id="306" r:id="rId14"/>
    <p:sldId id="307" r:id="rId15"/>
    <p:sldId id="308" r:id="rId16"/>
    <p:sldId id="286" r:id="rId17"/>
    <p:sldId id="290" r:id="rId1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ki Jones" initials="NJ" lastIdx="4" clrIdx="0">
    <p:extLst>
      <p:ext uri="{19B8F6BF-5375-455C-9EA6-DF929625EA0E}">
        <p15:presenceInfo xmlns:p15="http://schemas.microsoft.com/office/powerpoint/2012/main" userId="S-1-5-21-57989841-1060284298-1708537768-3630" providerId="AD"/>
      </p:ext>
    </p:extLst>
  </p:cmAuthor>
  <p:cmAuthor id="2" name="Livy Seirer" initials="LS" lastIdx="1" clrIdx="1">
    <p:extLst>
      <p:ext uri="{19B8F6BF-5375-455C-9EA6-DF929625EA0E}">
        <p15:presenceInfo xmlns:p15="http://schemas.microsoft.com/office/powerpoint/2012/main" userId="Livy Seir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2C4DB"/>
    <a:srgbClr val="034F83"/>
    <a:srgbClr val="1A3B5E"/>
    <a:srgbClr val="000000"/>
    <a:srgbClr val="323232"/>
    <a:srgbClr val="7EBB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119" autoAdjust="0"/>
  </p:normalViewPr>
  <p:slideViewPr>
    <p:cSldViewPr showGuides="1">
      <p:cViewPr varScale="1">
        <p:scale>
          <a:sx n="133" d="100"/>
          <a:sy n="133" d="100"/>
        </p:scale>
        <p:origin x="984"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97B8F3-0781-4607-8DED-D0BE814C7C45}" type="datetimeFigureOut">
              <a:rPr lang="en-US" smtClean="0"/>
              <a:t>7/6/2016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ABD4BD-DEB0-4CCC-965D-E9BE2C85107F}" type="slidenum">
              <a:rPr lang="en-US" smtClean="0"/>
              <a:t>‹#›</a:t>
            </a:fld>
            <a:endParaRPr lang="en-US"/>
          </a:p>
        </p:txBody>
      </p:sp>
    </p:spTree>
    <p:extLst>
      <p:ext uri="{BB962C8B-B14F-4D97-AF65-F5344CB8AC3E}">
        <p14:creationId xmlns:p14="http://schemas.microsoft.com/office/powerpoint/2010/main" val="944462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ts val="1500"/>
              </a:lnSpc>
            </a:pPr>
            <a:r>
              <a:rPr lang="en-US" sz="1200" dirty="0">
                <a:solidFill>
                  <a:srgbClr val="323232"/>
                </a:solidFill>
                <a:latin typeface="Verdana" panose="020B0604030504040204" pitchFamily="34" charset="0"/>
                <a:cs typeface="Lato" panose="020F0502020204030203" pitchFamily="34" charset="0"/>
              </a:rPr>
              <a:t>While many people know that carbon dioxide and methane are important GHGs, it is less common for individuals to know that water is the primary GHG in our atmosphere.  It keeps the earth’s temperature relatively constant, especially compared to other planets that have extreme cold and extreme hot temperatures.</a:t>
            </a:r>
          </a:p>
        </p:txBody>
      </p:sp>
      <p:sp>
        <p:nvSpPr>
          <p:cNvPr id="4" name="Slide Number Placeholder 3"/>
          <p:cNvSpPr>
            <a:spLocks noGrp="1"/>
          </p:cNvSpPr>
          <p:nvPr>
            <p:ph type="sldNum" sz="quarter" idx="10"/>
          </p:nvPr>
        </p:nvSpPr>
        <p:spPr/>
        <p:txBody>
          <a:bodyPr/>
          <a:lstStyle/>
          <a:p>
            <a:fld id="{51ABD4BD-DEB0-4CCC-965D-E9BE2C85107F}" type="slidenum">
              <a:rPr lang="en-US" smtClean="0"/>
              <a:t>3</a:t>
            </a:fld>
            <a:endParaRPr lang="en-US"/>
          </a:p>
        </p:txBody>
      </p:sp>
    </p:spTree>
    <p:extLst>
      <p:ext uri="{BB962C8B-B14F-4D97-AF65-F5344CB8AC3E}">
        <p14:creationId xmlns:p14="http://schemas.microsoft.com/office/powerpoint/2010/main" val="471385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ABD4BD-DEB0-4CCC-965D-E9BE2C85107F}" type="slidenum">
              <a:rPr lang="en-US" smtClean="0"/>
              <a:t>16</a:t>
            </a:fld>
            <a:endParaRPr lang="en-US"/>
          </a:p>
        </p:txBody>
      </p:sp>
    </p:spTree>
    <p:extLst>
      <p:ext uri="{BB962C8B-B14F-4D97-AF65-F5344CB8AC3E}">
        <p14:creationId xmlns:p14="http://schemas.microsoft.com/office/powerpoint/2010/main" val="2577669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ABD4BD-DEB0-4CCC-965D-E9BE2C85107F}" type="slidenum">
              <a:rPr lang="en-US" smtClean="0"/>
              <a:t>4</a:t>
            </a:fld>
            <a:endParaRPr lang="en-US"/>
          </a:p>
        </p:txBody>
      </p:sp>
    </p:spTree>
    <p:extLst>
      <p:ext uri="{BB962C8B-B14F-4D97-AF65-F5344CB8AC3E}">
        <p14:creationId xmlns:p14="http://schemas.microsoft.com/office/powerpoint/2010/main" val="2079239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ABD4BD-DEB0-4CCC-965D-E9BE2C85107F}" type="slidenum">
              <a:rPr lang="en-US" smtClean="0"/>
              <a:t>5</a:t>
            </a:fld>
            <a:endParaRPr lang="en-US"/>
          </a:p>
        </p:txBody>
      </p:sp>
    </p:spTree>
    <p:extLst>
      <p:ext uri="{BB962C8B-B14F-4D97-AF65-F5344CB8AC3E}">
        <p14:creationId xmlns:p14="http://schemas.microsoft.com/office/powerpoint/2010/main" val="999655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323232"/>
                </a:solidFill>
                <a:latin typeface="Verdana" panose="020B0604030504040204" pitchFamily="34" charset="0"/>
                <a:cs typeface="Lato" panose="020F0502020204030203" pitchFamily="34" charset="0"/>
              </a:rPr>
              <a:t>The BIG question here is “Why are nitrogen, oxygen, argon, helium, neon, hydrogen, and carbon monoxide NOT GHGs?” Most people don’t know that there is a simple answer, and that answer is related to the symmetry of the molecules.  In the images on the next slide the line of symmetry is shown with a green line.</a:t>
            </a:r>
          </a:p>
          <a:p>
            <a:endParaRPr lang="en-US" dirty="0"/>
          </a:p>
        </p:txBody>
      </p:sp>
      <p:sp>
        <p:nvSpPr>
          <p:cNvPr id="4" name="Slide Number Placeholder 3"/>
          <p:cNvSpPr>
            <a:spLocks noGrp="1"/>
          </p:cNvSpPr>
          <p:nvPr>
            <p:ph type="sldNum" sz="quarter" idx="10"/>
          </p:nvPr>
        </p:nvSpPr>
        <p:spPr/>
        <p:txBody>
          <a:bodyPr/>
          <a:lstStyle/>
          <a:p>
            <a:fld id="{51ABD4BD-DEB0-4CCC-965D-E9BE2C85107F}" type="slidenum">
              <a:rPr lang="en-US" smtClean="0"/>
              <a:t>6</a:t>
            </a:fld>
            <a:endParaRPr lang="en-US"/>
          </a:p>
        </p:txBody>
      </p:sp>
    </p:spTree>
    <p:extLst>
      <p:ext uri="{BB962C8B-B14F-4D97-AF65-F5344CB8AC3E}">
        <p14:creationId xmlns:p14="http://schemas.microsoft.com/office/powerpoint/2010/main" val="2187144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323232"/>
                </a:solidFill>
                <a:latin typeface="Verdana" panose="020B0604030504040204" pitchFamily="34" charset="0"/>
                <a:cs typeface="Lato" panose="020F0502020204030203" pitchFamily="34" charset="0"/>
              </a:rPr>
              <a:t>Atoms that make up the oxygen molecule (O2) include two oxygen atoms (O-O) joined together.  In this illustration the ATOMS are represented by the balls, and the BOND joining the atoms are represented by sticks. Water (H2O) has two smaller atoms of hydrogen (shown as the lighter balls) joined to the oxygen atom in the middle by two bonds.  Both oxygen and water form a symmetrical molecule, but one is a greenhouse gas and one is not.</a:t>
            </a:r>
          </a:p>
        </p:txBody>
      </p:sp>
      <p:sp>
        <p:nvSpPr>
          <p:cNvPr id="4" name="Slide Number Placeholder 3"/>
          <p:cNvSpPr>
            <a:spLocks noGrp="1"/>
          </p:cNvSpPr>
          <p:nvPr>
            <p:ph type="sldNum" sz="quarter" idx="10"/>
          </p:nvPr>
        </p:nvSpPr>
        <p:spPr/>
        <p:txBody>
          <a:bodyPr/>
          <a:lstStyle/>
          <a:p>
            <a:fld id="{51ABD4BD-DEB0-4CCC-965D-E9BE2C85107F}" type="slidenum">
              <a:rPr lang="en-US" smtClean="0"/>
              <a:t>7</a:t>
            </a:fld>
            <a:endParaRPr lang="en-US"/>
          </a:p>
        </p:txBody>
      </p:sp>
    </p:spTree>
    <p:extLst>
      <p:ext uri="{BB962C8B-B14F-4D97-AF65-F5344CB8AC3E}">
        <p14:creationId xmlns:p14="http://schemas.microsoft.com/office/powerpoint/2010/main" val="3185971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ABD4BD-DEB0-4CCC-965D-E9BE2C85107F}" type="slidenum">
              <a:rPr lang="en-US" smtClean="0"/>
              <a:t>8</a:t>
            </a:fld>
            <a:endParaRPr lang="en-US"/>
          </a:p>
        </p:txBody>
      </p:sp>
    </p:spTree>
    <p:extLst>
      <p:ext uri="{BB962C8B-B14F-4D97-AF65-F5344CB8AC3E}">
        <p14:creationId xmlns:p14="http://schemas.microsoft.com/office/powerpoint/2010/main" val="2866829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ABD4BD-DEB0-4CCC-965D-E9BE2C85107F}" type="slidenum">
              <a:rPr lang="en-US" smtClean="0"/>
              <a:t>9</a:t>
            </a:fld>
            <a:endParaRPr lang="en-US"/>
          </a:p>
        </p:txBody>
      </p:sp>
    </p:spTree>
    <p:extLst>
      <p:ext uri="{BB962C8B-B14F-4D97-AF65-F5344CB8AC3E}">
        <p14:creationId xmlns:p14="http://schemas.microsoft.com/office/powerpoint/2010/main" val="2093054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ABD4BD-DEB0-4CCC-965D-E9BE2C85107F}" type="slidenum">
              <a:rPr lang="en-US" smtClean="0"/>
              <a:t>10</a:t>
            </a:fld>
            <a:endParaRPr lang="en-US"/>
          </a:p>
        </p:txBody>
      </p:sp>
    </p:spTree>
    <p:extLst>
      <p:ext uri="{BB962C8B-B14F-4D97-AF65-F5344CB8AC3E}">
        <p14:creationId xmlns:p14="http://schemas.microsoft.com/office/powerpoint/2010/main" val="3737124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323232"/>
                </a:solidFill>
                <a:latin typeface="Verdana" panose="020B0604030504040204" pitchFamily="34" charset="0"/>
                <a:cs typeface="Lato" panose="020F0502020204030203" pitchFamily="34" charset="0"/>
              </a:rPr>
              <a:t>Water molecules can definitely change their symmetry so it is also an important GHG. However, there is naturally so much water in the atmosphere that the addition of more does not influence climate change quite like increases in carbon dioxide or other greenhouse gases.</a:t>
            </a:r>
          </a:p>
          <a:p>
            <a:endParaRPr lang="en-US" dirty="0"/>
          </a:p>
        </p:txBody>
      </p:sp>
      <p:sp>
        <p:nvSpPr>
          <p:cNvPr id="4" name="Slide Number Placeholder 3"/>
          <p:cNvSpPr>
            <a:spLocks noGrp="1"/>
          </p:cNvSpPr>
          <p:nvPr>
            <p:ph type="sldNum" sz="quarter" idx="10"/>
          </p:nvPr>
        </p:nvSpPr>
        <p:spPr/>
        <p:txBody>
          <a:bodyPr/>
          <a:lstStyle/>
          <a:p>
            <a:fld id="{51ABD4BD-DEB0-4CCC-965D-E9BE2C85107F}" type="slidenum">
              <a:rPr lang="en-US" smtClean="0"/>
              <a:t>14</a:t>
            </a:fld>
            <a:endParaRPr lang="en-US"/>
          </a:p>
        </p:txBody>
      </p:sp>
    </p:spTree>
    <p:extLst>
      <p:ext uri="{BB962C8B-B14F-4D97-AF65-F5344CB8AC3E}">
        <p14:creationId xmlns:p14="http://schemas.microsoft.com/office/powerpoint/2010/main" val="3486103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809E579-8AF3-42C8-BFB1-CD7856219205}" type="datetimeFigureOut">
              <a:rPr lang="en-US" smtClean="0"/>
              <a:t>7/6/2016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D618E3-7E79-4707-84E7-38620D5B571D}" type="slidenum">
              <a:rPr lang="en-US" smtClean="0"/>
              <a:t>‹#›</a:t>
            </a:fld>
            <a:endParaRPr lang="en-US"/>
          </a:p>
        </p:txBody>
      </p:sp>
    </p:spTree>
    <p:extLst>
      <p:ext uri="{BB962C8B-B14F-4D97-AF65-F5344CB8AC3E}">
        <p14:creationId xmlns:p14="http://schemas.microsoft.com/office/powerpoint/2010/main" val="801896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09E579-8AF3-42C8-BFB1-CD7856219205}" type="datetimeFigureOut">
              <a:rPr lang="en-US" smtClean="0"/>
              <a:t>7/6/2016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D618E3-7E79-4707-84E7-38620D5B571D}" type="slidenum">
              <a:rPr lang="en-US" smtClean="0"/>
              <a:t>‹#›</a:t>
            </a:fld>
            <a:endParaRPr lang="en-US"/>
          </a:p>
        </p:txBody>
      </p:sp>
    </p:spTree>
    <p:extLst>
      <p:ext uri="{BB962C8B-B14F-4D97-AF65-F5344CB8AC3E}">
        <p14:creationId xmlns:p14="http://schemas.microsoft.com/office/powerpoint/2010/main" val="1408770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09E579-8AF3-42C8-BFB1-CD7856219205}" type="datetimeFigureOut">
              <a:rPr lang="en-US" smtClean="0"/>
              <a:t>7/6/2016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D618E3-7E79-4707-84E7-38620D5B571D}" type="slidenum">
              <a:rPr lang="en-US" smtClean="0"/>
              <a:t>‹#›</a:t>
            </a:fld>
            <a:endParaRPr lang="en-US"/>
          </a:p>
        </p:txBody>
      </p:sp>
    </p:spTree>
    <p:extLst>
      <p:ext uri="{BB962C8B-B14F-4D97-AF65-F5344CB8AC3E}">
        <p14:creationId xmlns:p14="http://schemas.microsoft.com/office/powerpoint/2010/main" val="3314044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09E579-8AF3-42C8-BFB1-CD7856219205}" type="datetimeFigureOut">
              <a:rPr lang="en-US" smtClean="0"/>
              <a:t>7/6/2016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D618E3-7E79-4707-84E7-38620D5B571D}" type="slidenum">
              <a:rPr lang="en-US" smtClean="0"/>
              <a:t>‹#›</a:t>
            </a:fld>
            <a:endParaRPr lang="en-US"/>
          </a:p>
        </p:txBody>
      </p:sp>
    </p:spTree>
    <p:extLst>
      <p:ext uri="{BB962C8B-B14F-4D97-AF65-F5344CB8AC3E}">
        <p14:creationId xmlns:p14="http://schemas.microsoft.com/office/powerpoint/2010/main" val="1507009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09E579-8AF3-42C8-BFB1-CD7856219205}" type="datetimeFigureOut">
              <a:rPr lang="en-US" smtClean="0"/>
              <a:t>7/6/2016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D618E3-7E79-4707-84E7-38620D5B571D}" type="slidenum">
              <a:rPr lang="en-US" smtClean="0"/>
              <a:t>‹#›</a:t>
            </a:fld>
            <a:endParaRPr lang="en-US"/>
          </a:p>
        </p:txBody>
      </p:sp>
    </p:spTree>
    <p:extLst>
      <p:ext uri="{BB962C8B-B14F-4D97-AF65-F5344CB8AC3E}">
        <p14:creationId xmlns:p14="http://schemas.microsoft.com/office/powerpoint/2010/main" val="4070699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809E579-8AF3-42C8-BFB1-CD7856219205}" type="datetimeFigureOut">
              <a:rPr lang="en-US" smtClean="0"/>
              <a:t>7/6/2016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D618E3-7E79-4707-84E7-38620D5B571D}" type="slidenum">
              <a:rPr lang="en-US" smtClean="0"/>
              <a:t>‹#›</a:t>
            </a:fld>
            <a:endParaRPr lang="en-US"/>
          </a:p>
        </p:txBody>
      </p:sp>
    </p:spTree>
    <p:extLst>
      <p:ext uri="{BB962C8B-B14F-4D97-AF65-F5344CB8AC3E}">
        <p14:creationId xmlns:p14="http://schemas.microsoft.com/office/powerpoint/2010/main" val="2637021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809E579-8AF3-42C8-BFB1-CD7856219205}" type="datetimeFigureOut">
              <a:rPr lang="en-US" smtClean="0"/>
              <a:t>7/6/2016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D618E3-7E79-4707-84E7-38620D5B571D}" type="slidenum">
              <a:rPr lang="en-US" smtClean="0"/>
              <a:t>‹#›</a:t>
            </a:fld>
            <a:endParaRPr lang="en-US"/>
          </a:p>
        </p:txBody>
      </p:sp>
    </p:spTree>
    <p:extLst>
      <p:ext uri="{BB962C8B-B14F-4D97-AF65-F5344CB8AC3E}">
        <p14:creationId xmlns:p14="http://schemas.microsoft.com/office/powerpoint/2010/main" val="2597335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09E579-8AF3-42C8-BFB1-CD7856219205}" type="datetimeFigureOut">
              <a:rPr lang="en-US" smtClean="0"/>
              <a:t>7/6/2016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D618E3-7E79-4707-84E7-38620D5B571D}" type="slidenum">
              <a:rPr lang="en-US" smtClean="0"/>
              <a:t>‹#›</a:t>
            </a:fld>
            <a:endParaRPr lang="en-US"/>
          </a:p>
        </p:txBody>
      </p:sp>
    </p:spTree>
    <p:extLst>
      <p:ext uri="{BB962C8B-B14F-4D97-AF65-F5344CB8AC3E}">
        <p14:creationId xmlns:p14="http://schemas.microsoft.com/office/powerpoint/2010/main" val="3426385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09E579-8AF3-42C8-BFB1-CD7856219205}" type="datetimeFigureOut">
              <a:rPr lang="en-US" smtClean="0"/>
              <a:t>7/6/2016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D618E3-7E79-4707-84E7-38620D5B571D}" type="slidenum">
              <a:rPr lang="en-US" smtClean="0"/>
              <a:t>‹#›</a:t>
            </a:fld>
            <a:endParaRPr lang="en-US"/>
          </a:p>
        </p:txBody>
      </p:sp>
    </p:spTree>
    <p:extLst>
      <p:ext uri="{BB962C8B-B14F-4D97-AF65-F5344CB8AC3E}">
        <p14:creationId xmlns:p14="http://schemas.microsoft.com/office/powerpoint/2010/main" val="1146153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09E579-8AF3-42C8-BFB1-CD7856219205}" type="datetimeFigureOut">
              <a:rPr lang="en-US" smtClean="0"/>
              <a:t>7/6/2016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D618E3-7E79-4707-84E7-38620D5B571D}" type="slidenum">
              <a:rPr lang="en-US" smtClean="0"/>
              <a:t>‹#›</a:t>
            </a:fld>
            <a:endParaRPr lang="en-US"/>
          </a:p>
        </p:txBody>
      </p:sp>
    </p:spTree>
    <p:extLst>
      <p:ext uri="{BB962C8B-B14F-4D97-AF65-F5344CB8AC3E}">
        <p14:creationId xmlns:p14="http://schemas.microsoft.com/office/powerpoint/2010/main" val="994546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09E579-8AF3-42C8-BFB1-CD7856219205}" type="datetimeFigureOut">
              <a:rPr lang="en-US" smtClean="0"/>
              <a:t>7/6/2016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D618E3-7E79-4707-84E7-38620D5B571D}" type="slidenum">
              <a:rPr lang="en-US" smtClean="0"/>
              <a:t>‹#›</a:t>
            </a:fld>
            <a:endParaRPr lang="en-US"/>
          </a:p>
        </p:txBody>
      </p:sp>
    </p:spTree>
    <p:extLst>
      <p:ext uri="{BB962C8B-B14F-4D97-AF65-F5344CB8AC3E}">
        <p14:creationId xmlns:p14="http://schemas.microsoft.com/office/powerpoint/2010/main" val="3453521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809E579-8AF3-42C8-BFB1-CD7856219205}" type="datetimeFigureOut">
              <a:rPr lang="en-US" smtClean="0"/>
              <a:t>7/6/2016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ED618E3-7E79-4707-84E7-38620D5B571D}" type="slidenum">
              <a:rPr lang="en-US" smtClean="0"/>
              <a:t>‹#›</a:t>
            </a:fld>
            <a:endParaRPr lang="en-US"/>
          </a:p>
        </p:txBody>
      </p:sp>
    </p:spTree>
    <p:extLst>
      <p:ext uri="{BB962C8B-B14F-4D97-AF65-F5344CB8AC3E}">
        <p14:creationId xmlns:p14="http://schemas.microsoft.com/office/powerpoint/2010/main" val="9262444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gif"/></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hyperlink" Target="http://en.wikipedia.org/wiki/Greenhouse_gas" TargetMode="External"/><Relationship Id="rId3" Type="http://schemas.openxmlformats.org/officeDocument/2006/relationships/image" Target="../media/image14.png"/><Relationship Id="rId7" Type="http://schemas.openxmlformats.org/officeDocument/2006/relationships/hyperlink" Target="http://changingclimates.colostate.edu/movies/scott_denning_796kbits.mov"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hyperlink" Target="http://www.youtube.com/watch?v=fA9NwUiU4sU&amp;feature=youtu.be" TargetMode="External"/><Relationship Id="rId5" Type="http://schemas.openxmlformats.org/officeDocument/2006/relationships/hyperlink" Target="http://www.youtube.com/watch?v=sJ0eN_93l4k&amp;feature=youtu.be" TargetMode="External"/><Relationship Id="rId4" Type="http://schemas.openxmlformats.org/officeDocument/2006/relationships/image" Target="../media/image15.png"/><Relationship Id="rId9"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2.mpg"/><Relationship Id="rId1" Type="http://schemas.microsoft.com/office/2007/relationships/media" Target="../media/media2.mp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gif"/></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685800" y="895350"/>
            <a:ext cx="7772400" cy="2590800"/>
            <a:chOff x="685800" y="1148833"/>
            <a:chExt cx="7772400" cy="2590800"/>
          </a:xfrm>
        </p:grpSpPr>
        <p:sp>
          <p:nvSpPr>
            <p:cNvPr id="5" name="Title 3"/>
            <p:cNvSpPr txBox="1">
              <a:spLocks/>
            </p:cNvSpPr>
            <p:nvPr/>
          </p:nvSpPr>
          <p:spPr>
            <a:xfrm>
              <a:off x="685800" y="1758433"/>
              <a:ext cx="7772400" cy="145586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rgbClr val="FF0000"/>
                  </a:solidFill>
                </a:rPr>
                <a:t>REMOVE THIS SLIDE</a:t>
              </a:r>
              <a:br>
                <a:rPr lang="en-US" dirty="0">
                  <a:solidFill>
                    <a:srgbClr val="FF0000"/>
                  </a:solidFill>
                </a:rPr>
              </a:br>
              <a:r>
                <a:rPr lang="en-US" dirty="0">
                  <a:solidFill>
                    <a:srgbClr val="FF0000"/>
                  </a:solidFill>
                </a:rPr>
                <a:t>BEFORE PRESENTING</a:t>
              </a:r>
            </a:p>
          </p:txBody>
        </p:sp>
        <p:sp>
          <p:nvSpPr>
            <p:cNvPr id="6" name="Subtitle 4"/>
            <p:cNvSpPr txBox="1">
              <a:spLocks/>
            </p:cNvSpPr>
            <p:nvPr/>
          </p:nvSpPr>
          <p:spPr>
            <a:xfrm>
              <a:off x="1371600" y="3434833"/>
              <a:ext cx="6400800" cy="3048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dirty="0"/>
                <a:t>Customize this presentation to fit your needs. Please add or remove content.</a:t>
              </a:r>
            </a:p>
          </p:txBody>
        </p:sp>
        <p:sp>
          <p:nvSpPr>
            <p:cNvPr id="7" name="TextBox 6"/>
            <p:cNvSpPr txBox="1"/>
            <p:nvPr/>
          </p:nvSpPr>
          <p:spPr>
            <a:xfrm>
              <a:off x="2628900" y="1148833"/>
              <a:ext cx="3886200" cy="461665"/>
            </a:xfrm>
            <a:prstGeom prst="rect">
              <a:avLst/>
            </a:prstGeom>
            <a:noFill/>
          </p:spPr>
          <p:txBody>
            <a:bodyPr wrap="square" rtlCol="0">
              <a:spAutoFit/>
            </a:bodyPr>
            <a:lstStyle/>
            <a:p>
              <a:pPr algn="ctr"/>
              <a:r>
                <a:rPr lang="en-US" sz="2400" dirty="0">
                  <a:solidFill>
                    <a:srgbClr val="000000"/>
                  </a:solidFill>
                </a:rPr>
                <a:t>Educator Instructions</a:t>
              </a:r>
            </a:p>
          </p:txBody>
        </p:sp>
      </p:gr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8056" y="4400550"/>
            <a:ext cx="2147887" cy="303374"/>
          </a:xfrm>
          <a:prstGeom prst="rect">
            <a:avLst/>
          </a:prstGeom>
          <a:blipFill dpi="0" rotWithShape="1">
            <a:blip r:embed="rId3">
              <a:alphaModFix amt="0"/>
              <a:duotone>
                <a:schemeClr val="bg2">
                  <a:shade val="45000"/>
                  <a:satMod val="135000"/>
                </a:schemeClr>
                <a:prstClr val="white"/>
              </a:duotone>
            </a:blip>
            <a:srcRect/>
            <a:stretch>
              <a:fillRect/>
            </a:stretch>
          </a:blipFill>
          <a:ln>
            <a:noFill/>
          </a:ln>
        </p:spPr>
      </p:pic>
    </p:spTree>
    <p:extLst>
      <p:ext uri="{BB962C8B-B14F-4D97-AF65-F5344CB8AC3E}">
        <p14:creationId xmlns:p14="http://schemas.microsoft.com/office/powerpoint/2010/main" val="3692361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361950"/>
            <a:ext cx="6400800" cy="541174"/>
          </a:xfrm>
          <a:prstGeom prst="rect">
            <a:avLst/>
          </a:prstGeom>
          <a:noFill/>
        </p:spPr>
        <p:txBody>
          <a:bodyPr wrap="square" rtlCol="0">
            <a:spAutoFit/>
          </a:bodyPr>
          <a:lstStyle/>
          <a:p>
            <a:pPr algn="ctr">
              <a:lnSpc>
                <a:spcPts val="3500"/>
              </a:lnSpc>
            </a:pPr>
            <a:r>
              <a:rPr lang="en-US" sz="3000" dirty="0">
                <a:solidFill>
                  <a:srgbClr val="034F83"/>
                </a:solidFill>
                <a:latin typeface="Impact" panose="020B0806030902050204" pitchFamily="34" charset="0"/>
              </a:rPr>
              <a:t>CO2:  CAN ITS SYMMETRY CHANGE?</a:t>
            </a:r>
            <a:endParaRPr lang="en-US" sz="3000" baseline="-20000" dirty="0">
              <a:solidFill>
                <a:srgbClr val="034F83"/>
              </a:solidFill>
              <a:latin typeface="Impact" panose="020B0806030902050204" pitchFamily="34" charset="0"/>
            </a:endParaRPr>
          </a:p>
        </p:txBody>
      </p:sp>
      <p:sp>
        <p:nvSpPr>
          <p:cNvPr id="6" name="Title 1"/>
          <p:cNvSpPr txBox="1">
            <a:spLocks/>
          </p:cNvSpPr>
          <p:nvPr/>
        </p:nvSpPr>
        <p:spPr>
          <a:xfrm>
            <a:off x="1888764" y="935831"/>
            <a:ext cx="5366473" cy="1483519"/>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1500"/>
              </a:lnSpc>
            </a:pPr>
            <a:r>
              <a:rPr lang="en-US" sz="1000" dirty="0">
                <a:solidFill>
                  <a:srgbClr val="323232"/>
                </a:solidFill>
                <a:latin typeface="Verdana" panose="020B0604030504040204" pitchFamily="34" charset="0"/>
                <a:cs typeface="Lato" panose="020F0502020204030203" pitchFamily="34" charset="0"/>
              </a:rPr>
              <a:t>So what happens to a carbon dioxide bond when IR light hits it? Just like other bonds, that bond stretches. If one bond stretches but not the other, the carbon dioxide molecule is no longer symmetrical. One bond is longer than the other so it loses its symmetry.</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23460"/>
            <a:ext cx="9144000" cy="32004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7213" y="1962151"/>
            <a:ext cx="5109575" cy="2504693"/>
          </a:xfrm>
          <a:prstGeom prst="rect">
            <a:avLst/>
          </a:prstGeom>
        </p:spPr>
      </p:pic>
    </p:spTree>
    <p:extLst>
      <p:ext uri="{BB962C8B-B14F-4D97-AF65-F5344CB8AC3E}">
        <p14:creationId xmlns:p14="http://schemas.microsoft.com/office/powerpoint/2010/main" val="1242650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6936" y="361950"/>
            <a:ext cx="6400800" cy="990015"/>
          </a:xfrm>
          <a:prstGeom prst="rect">
            <a:avLst/>
          </a:prstGeom>
          <a:noFill/>
        </p:spPr>
        <p:txBody>
          <a:bodyPr wrap="square" rtlCol="0">
            <a:spAutoFit/>
          </a:bodyPr>
          <a:lstStyle/>
          <a:p>
            <a:pPr>
              <a:lnSpc>
                <a:spcPts val="3500"/>
              </a:lnSpc>
            </a:pPr>
            <a:r>
              <a:rPr lang="en-US" sz="3000" dirty="0">
                <a:solidFill>
                  <a:srgbClr val="034F83"/>
                </a:solidFill>
                <a:latin typeface="Impact" panose="020B0806030902050204" pitchFamily="34" charset="0"/>
              </a:rPr>
              <a:t>ONLY IF SYMMETRY CHANGES CAN IR LIGHT BE CAPTURED BY THE ATMOSPHERE</a:t>
            </a:r>
            <a:endParaRPr lang="en-US" sz="3000" dirty="0">
              <a:solidFill>
                <a:srgbClr val="A2C4DB"/>
              </a:solidFill>
              <a:latin typeface="Impact" panose="020B0806030902050204" pitchFamily="34" charset="0"/>
            </a:endParaRPr>
          </a:p>
        </p:txBody>
      </p:sp>
      <p:sp>
        <p:nvSpPr>
          <p:cNvPr id="5" name="Title 1"/>
          <p:cNvSpPr txBox="1">
            <a:spLocks/>
          </p:cNvSpPr>
          <p:nvPr/>
        </p:nvSpPr>
        <p:spPr>
          <a:xfrm>
            <a:off x="382936" y="1565910"/>
            <a:ext cx="5257800" cy="268224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1500"/>
              </a:lnSpc>
            </a:pPr>
            <a:r>
              <a:rPr lang="en-US" sz="1000" b="1" dirty="0">
                <a:solidFill>
                  <a:srgbClr val="323232"/>
                </a:solidFill>
                <a:latin typeface="Verdana" panose="020B0604030504040204" pitchFamily="34" charset="0"/>
                <a:cs typeface="Lato" panose="020F0502020204030203" pitchFamily="34" charset="0"/>
              </a:rPr>
              <a:t>HERE IS THE BOTTOM LINE: </a:t>
            </a:r>
            <a:r>
              <a:rPr lang="en-US" sz="1000" dirty="0">
                <a:solidFill>
                  <a:srgbClr val="323232"/>
                </a:solidFill>
                <a:latin typeface="Verdana" panose="020B0604030504040204" pitchFamily="34" charset="0"/>
                <a:cs typeface="Lato" panose="020F0502020204030203" pitchFamily="34" charset="0"/>
              </a:rPr>
              <a:t>A molecule is only a greenhouse gas if stretching can change its symmetry.</a:t>
            </a:r>
          </a:p>
          <a:p>
            <a:pPr algn="l">
              <a:lnSpc>
                <a:spcPts val="1500"/>
              </a:lnSpc>
            </a:pPr>
            <a:endParaRPr lang="en-US" sz="1000" dirty="0">
              <a:solidFill>
                <a:srgbClr val="323232"/>
              </a:solidFill>
              <a:latin typeface="Verdana" panose="020B0604030504040204" pitchFamily="34" charset="0"/>
              <a:cs typeface="Lato" panose="020F0502020204030203" pitchFamily="34" charset="0"/>
            </a:endParaRPr>
          </a:p>
          <a:p>
            <a:pPr algn="l">
              <a:lnSpc>
                <a:spcPts val="1500"/>
              </a:lnSpc>
            </a:pPr>
            <a:r>
              <a:rPr lang="en-US" sz="1000" dirty="0">
                <a:solidFill>
                  <a:srgbClr val="323232"/>
                </a:solidFill>
                <a:latin typeface="Verdana" panose="020B0604030504040204" pitchFamily="34" charset="0"/>
                <a:cs typeface="Lato" panose="020F0502020204030203" pitchFamily="34" charset="0"/>
              </a:rPr>
              <a:t>This happens because IR light can only change molecules that can absorb IR light energy. As it turns out, molecules whose symmetry does not change cannot absorb light in the IR region.</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23460"/>
            <a:ext cx="9144000" cy="320040"/>
          </a:xfrm>
          <a:prstGeom prst="rect">
            <a:avLst/>
          </a:prstGeom>
        </p:spPr>
      </p:pic>
    </p:spTree>
    <p:extLst>
      <p:ext uri="{BB962C8B-B14F-4D97-AF65-F5344CB8AC3E}">
        <p14:creationId xmlns:p14="http://schemas.microsoft.com/office/powerpoint/2010/main" val="2463962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361950"/>
            <a:ext cx="6400800" cy="990015"/>
          </a:xfrm>
          <a:prstGeom prst="rect">
            <a:avLst/>
          </a:prstGeom>
          <a:noFill/>
        </p:spPr>
        <p:txBody>
          <a:bodyPr wrap="square" rtlCol="0">
            <a:spAutoFit/>
          </a:bodyPr>
          <a:lstStyle/>
          <a:p>
            <a:pPr algn="ctr">
              <a:lnSpc>
                <a:spcPts val="3500"/>
              </a:lnSpc>
            </a:pPr>
            <a:r>
              <a:rPr lang="en-US" sz="3000" dirty="0">
                <a:solidFill>
                  <a:srgbClr val="034F83"/>
                </a:solidFill>
                <a:latin typeface="Impact" panose="020B0806030902050204" pitchFamily="34" charset="0"/>
              </a:rPr>
              <a:t>DOES THE SYMMETRY OF OTHER</a:t>
            </a:r>
            <a:br>
              <a:rPr lang="en-US" sz="3000" dirty="0">
                <a:solidFill>
                  <a:srgbClr val="034F83"/>
                </a:solidFill>
                <a:latin typeface="Impact" panose="020B0806030902050204" pitchFamily="34" charset="0"/>
              </a:rPr>
            </a:br>
            <a:r>
              <a:rPr lang="en-US" sz="3000" dirty="0">
                <a:solidFill>
                  <a:srgbClr val="034F83"/>
                </a:solidFill>
                <a:latin typeface="Impact" panose="020B0806030902050204" pitchFamily="34" charset="0"/>
              </a:rPr>
              <a:t>GASES CHANGE?</a:t>
            </a:r>
          </a:p>
        </p:txBody>
      </p:sp>
      <p:sp>
        <p:nvSpPr>
          <p:cNvPr id="6" name="Title 1"/>
          <p:cNvSpPr txBox="1">
            <a:spLocks/>
          </p:cNvSpPr>
          <p:nvPr/>
        </p:nvSpPr>
        <p:spPr>
          <a:xfrm>
            <a:off x="2055367" y="1316831"/>
            <a:ext cx="5033264" cy="1102519"/>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1500"/>
              </a:lnSpc>
            </a:pPr>
            <a:r>
              <a:rPr lang="en-US" sz="1000" dirty="0">
                <a:solidFill>
                  <a:srgbClr val="323232"/>
                </a:solidFill>
                <a:latin typeface="Verdana" panose="020B0604030504040204" pitchFamily="34" charset="0"/>
                <a:cs typeface="Lato" panose="020F0502020204030203" pitchFamily="34" charset="0"/>
              </a:rPr>
              <a:t>Hydrogen, Oxygen and Nitrogen are NOT greenhouse gases.</a:t>
            </a:r>
          </a:p>
          <a:p>
            <a:pPr>
              <a:lnSpc>
                <a:spcPts val="1500"/>
              </a:lnSpc>
            </a:pPr>
            <a:r>
              <a:rPr lang="en-US" sz="1000" dirty="0">
                <a:solidFill>
                  <a:srgbClr val="323232"/>
                </a:solidFill>
                <a:latin typeface="Verdana" panose="020B0604030504040204" pitchFamily="34" charset="0"/>
                <a:cs typeface="Lato" panose="020F0502020204030203" pitchFamily="34" charset="0"/>
              </a:rPr>
              <a:t>The symmetry of these molecules cannot change. Even if the bonds were to stretch, they would not lose symmetry, so they cannot be GHGs.</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23460"/>
            <a:ext cx="9144000" cy="32004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9263" y="2571750"/>
            <a:ext cx="6245475" cy="1210885"/>
          </a:xfrm>
          <a:prstGeom prst="rect">
            <a:avLst/>
          </a:prstGeom>
        </p:spPr>
      </p:pic>
    </p:spTree>
    <p:extLst>
      <p:ext uri="{BB962C8B-B14F-4D97-AF65-F5344CB8AC3E}">
        <p14:creationId xmlns:p14="http://schemas.microsoft.com/office/powerpoint/2010/main" val="2642093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361950"/>
            <a:ext cx="6400800" cy="541174"/>
          </a:xfrm>
          <a:prstGeom prst="rect">
            <a:avLst/>
          </a:prstGeom>
          <a:noFill/>
        </p:spPr>
        <p:txBody>
          <a:bodyPr wrap="square" rtlCol="0">
            <a:spAutoFit/>
          </a:bodyPr>
          <a:lstStyle/>
          <a:p>
            <a:pPr algn="ctr">
              <a:lnSpc>
                <a:spcPts val="3500"/>
              </a:lnSpc>
            </a:pPr>
            <a:r>
              <a:rPr lang="en-US" sz="3000" dirty="0">
                <a:solidFill>
                  <a:srgbClr val="034F83"/>
                </a:solidFill>
                <a:latin typeface="Impact" panose="020B0806030902050204" pitchFamily="34" charset="0"/>
              </a:rPr>
              <a:t>THESE ARE </a:t>
            </a:r>
            <a:r>
              <a:rPr lang="en-US" sz="3000" u="sng" dirty="0">
                <a:solidFill>
                  <a:srgbClr val="034F83"/>
                </a:solidFill>
                <a:latin typeface="Impact" panose="020B0806030902050204" pitchFamily="34" charset="0"/>
              </a:rPr>
              <a:t>NOT</a:t>
            </a:r>
            <a:r>
              <a:rPr lang="en-US" sz="3000" dirty="0">
                <a:solidFill>
                  <a:srgbClr val="034F83"/>
                </a:solidFill>
                <a:latin typeface="Impact" panose="020B0806030902050204" pitchFamily="34" charset="0"/>
              </a:rPr>
              <a:t> GREENHOUSE GASES</a:t>
            </a:r>
          </a:p>
        </p:txBody>
      </p:sp>
      <p:sp>
        <p:nvSpPr>
          <p:cNvPr id="6" name="Title 1"/>
          <p:cNvSpPr txBox="1">
            <a:spLocks/>
          </p:cNvSpPr>
          <p:nvPr/>
        </p:nvSpPr>
        <p:spPr>
          <a:xfrm>
            <a:off x="2055367" y="935831"/>
            <a:ext cx="5033264" cy="1102519"/>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1500"/>
              </a:lnSpc>
            </a:pPr>
            <a:r>
              <a:rPr lang="en-US" sz="1000" dirty="0">
                <a:solidFill>
                  <a:srgbClr val="323232"/>
                </a:solidFill>
                <a:latin typeface="Verdana" panose="020B0604030504040204" pitchFamily="34" charset="0"/>
                <a:cs typeface="Lato" panose="020F0502020204030203" pitchFamily="34" charset="0"/>
              </a:rPr>
              <a:t>Of course molecules without bonds cannot change their symmetry at all, so none of these are GHGs.</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23460"/>
            <a:ext cx="9144000" cy="320040"/>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1225" y="2038350"/>
            <a:ext cx="5161550" cy="1535398"/>
          </a:xfrm>
          <a:prstGeom prst="rect">
            <a:avLst/>
          </a:prstGeom>
        </p:spPr>
      </p:pic>
    </p:spTree>
    <p:extLst>
      <p:ext uri="{BB962C8B-B14F-4D97-AF65-F5344CB8AC3E}">
        <p14:creationId xmlns:p14="http://schemas.microsoft.com/office/powerpoint/2010/main" val="4283660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361950"/>
            <a:ext cx="6400800" cy="541174"/>
          </a:xfrm>
          <a:prstGeom prst="rect">
            <a:avLst/>
          </a:prstGeom>
          <a:noFill/>
        </p:spPr>
        <p:txBody>
          <a:bodyPr wrap="square" rtlCol="0">
            <a:spAutoFit/>
          </a:bodyPr>
          <a:lstStyle/>
          <a:p>
            <a:pPr algn="ctr">
              <a:lnSpc>
                <a:spcPts val="3500"/>
              </a:lnSpc>
            </a:pPr>
            <a:r>
              <a:rPr lang="en-US" sz="3000" dirty="0">
                <a:solidFill>
                  <a:srgbClr val="034F83"/>
                </a:solidFill>
                <a:latin typeface="Impact" panose="020B0806030902050204" pitchFamily="34" charset="0"/>
              </a:rPr>
              <a:t>CAN WATER'S SYMMETRY CHANGE?</a:t>
            </a:r>
          </a:p>
        </p:txBody>
      </p:sp>
      <p:sp>
        <p:nvSpPr>
          <p:cNvPr id="6" name="Title 1"/>
          <p:cNvSpPr txBox="1">
            <a:spLocks/>
          </p:cNvSpPr>
          <p:nvPr/>
        </p:nvSpPr>
        <p:spPr>
          <a:xfrm>
            <a:off x="1942084" y="935831"/>
            <a:ext cx="5259833" cy="1102519"/>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1500"/>
              </a:lnSpc>
            </a:pPr>
            <a:r>
              <a:rPr lang="en-US" sz="1000" dirty="0">
                <a:solidFill>
                  <a:srgbClr val="323232"/>
                </a:solidFill>
                <a:latin typeface="Verdana" panose="020B0604030504040204" pitchFamily="34" charset="0"/>
                <a:cs typeface="Lato" panose="020F0502020204030203" pitchFamily="34" charset="0"/>
              </a:rPr>
              <a:t>Water molecules can definitely change their symmetry.</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23460"/>
            <a:ext cx="9144000" cy="32004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45269" y="1657350"/>
            <a:ext cx="1753385" cy="2399480"/>
          </a:xfrm>
          <a:prstGeom prst="rect">
            <a:avLst/>
          </a:prstGeom>
        </p:spPr>
      </p:pic>
    </p:spTree>
    <p:extLst>
      <p:ext uri="{BB962C8B-B14F-4D97-AF65-F5344CB8AC3E}">
        <p14:creationId xmlns:p14="http://schemas.microsoft.com/office/powerpoint/2010/main" val="42520089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71600" y="1504950"/>
            <a:ext cx="6400800" cy="1743655"/>
            <a:chOff x="376936" y="57150"/>
            <a:chExt cx="6400800" cy="1743655"/>
          </a:xfrm>
        </p:grpSpPr>
        <p:sp>
          <p:nvSpPr>
            <p:cNvPr id="4" name="TextBox 3"/>
            <p:cNvSpPr txBox="1"/>
            <p:nvPr/>
          </p:nvSpPr>
          <p:spPr>
            <a:xfrm>
              <a:off x="376936" y="361950"/>
              <a:ext cx="6400800" cy="1438855"/>
            </a:xfrm>
            <a:prstGeom prst="rect">
              <a:avLst/>
            </a:prstGeom>
            <a:noFill/>
          </p:spPr>
          <p:txBody>
            <a:bodyPr wrap="square" rtlCol="0">
              <a:spAutoFit/>
            </a:bodyPr>
            <a:lstStyle/>
            <a:p>
              <a:pPr algn="ctr">
                <a:lnSpc>
                  <a:spcPts val="3500"/>
                </a:lnSpc>
              </a:pPr>
              <a:r>
                <a:rPr lang="en-US" sz="3000" dirty="0">
                  <a:solidFill>
                    <a:srgbClr val="034F83"/>
                  </a:solidFill>
                  <a:latin typeface="Impact" panose="020B0806030902050204" pitchFamily="34" charset="0"/>
                </a:rPr>
                <a:t>ONLY GASES WITH MOLECULES WHOSE </a:t>
              </a:r>
              <a:r>
                <a:rPr lang="en-US" sz="3000" dirty="0">
                  <a:solidFill>
                    <a:srgbClr val="A2C4DB"/>
                  </a:solidFill>
                  <a:latin typeface="Impact" panose="020B0806030902050204" pitchFamily="34" charset="0"/>
                </a:rPr>
                <a:t>SYMMETRY CHANGES </a:t>
              </a:r>
              <a:r>
                <a:rPr lang="en-US" sz="3000" dirty="0">
                  <a:solidFill>
                    <a:srgbClr val="034F83"/>
                  </a:solidFill>
                  <a:latin typeface="Impact" panose="020B0806030902050204" pitchFamily="34" charset="0"/>
                </a:rPr>
                <a:t>CAN BE CLASSIFIED AS GREENHOUSE GASES</a:t>
              </a:r>
              <a:endParaRPr lang="en-US" sz="3000" dirty="0">
                <a:solidFill>
                  <a:srgbClr val="A2C4DB"/>
                </a:solidFill>
                <a:latin typeface="Impact" panose="020B0806030902050204" pitchFamily="34" charset="0"/>
              </a:endParaRPr>
            </a:p>
          </p:txBody>
        </p:sp>
        <p:sp>
          <p:nvSpPr>
            <p:cNvPr id="5" name="Title 1"/>
            <p:cNvSpPr txBox="1">
              <a:spLocks/>
            </p:cNvSpPr>
            <p:nvPr/>
          </p:nvSpPr>
          <p:spPr>
            <a:xfrm>
              <a:off x="948436" y="57150"/>
              <a:ext cx="5257800" cy="2286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1500"/>
                </a:lnSpc>
              </a:pPr>
              <a:r>
                <a:rPr lang="en-US" sz="1000" dirty="0">
                  <a:solidFill>
                    <a:srgbClr val="323232"/>
                  </a:solidFill>
                  <a:latin typeface="Verdana" panose="020B0604030504040204" pitchFamily="34" charset="0"/>
                  <a:cs typeface="Lato" panose="020F0502020204030203" pitchFamily="34" charset="0"/>
                </a:rPr>
                <a:t>The key point to remember is this:</a:t>
              </a:r>
            </a:p>
          </p:txBody>
        </p:sp>
      </p:gr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23460"/>
            <a:ext cx="9144000" cy="320040"/>
          </a:xfrm>
          <a:prstGeom prst="rect">
            <a:avLst/>
          </a:prstGeom>
        </p:spPr>
      </p:pic>
    </p:spTree>
    <p:extLst>
      <p:ext uri="{BB962C8B-B14F-4D97-AF65-F5344CB8AC3E}">
        <p14:creationId xmlns:p14="http://schemas.microsoft.com/office/powerpoint/2010/main" val="31848365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23460"/>
            <a:ext cx="9144000" cy="320040"/>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r="51394"/>
          <a:stretch/>
        </p:blipFill>
        <p:spPr>
          <a:xfrm>
            <a:off x="-137159" y="-95250"/>
            <a:ext cx="4709160" cy="5449686"/>
          </a:xfrm>
          <a:prstGeom prst="rect">
            <a:avLst/>
          </a:prstGeom>
        </p:spPr>
      </p:pic>
      <p:sp>
        <p:nvSpPr>
          <p:cNvPr id="10" name="Rectangle 9"/>
          <p:cNvSpPr/>
          <p:nvPr/>
        </p:nvSpPr>
        <p:spPr>
          <a:xfrm>
            <a:off x="-137160" y="-95250"/>
            <a:ext cx="4709160" cy="5449686"/>
          </a:xfrm>
          <a:prstGeom prst="rect">
            <a:avLst/>
          </a:prstGeom>
          <a:solidFill>
            <a:srgbClr val="034F8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381000" y="666751"/>
            <a:ext cx="8382000" cy="3200399"/>
            <a:chOff x="381000" y="923926"/>
            <a:chExt cx="8382000" cy="3200399"/>
          </a:xfrm>
        </p:grpSpPr>
        <p:sp>
          <p:nvSpPr>
            <p:cNvPr id="3" name="TextBox 2"/>
            <p:cNvSpPr txBox="1"/>
            <p:nvPr/>
          </p:nvSpPr>
          <p:spPr>
            <a:xfrm>
              <a:off x="381000" y="1847850"/>
              <a:ext cx="3840480" cy="943848"/>
            </a:xfrm>
            <a:prstGeom prst="rect">
              <a:avLst/>
            </a:prstGeom>
            <a:noFill/>
          </p:spPr>
          <p:txBody>
            <a:bodyPr wrap="square" tIns="0" rtlCol="0">
              <a:spAutoFit/>
            </a:bodyPr>
            <a:lstStyle/>
            <a:p>
              <a:pPr algn="r">
                <a:lnSpc>
                  <a:spcPts val="3500"/>
                </a:lnSpc>
              </a:pPr>
              <a:r>
                <a:rPr lang="en-US" sz="3000" dirty="0">
                  <a:solidFill>
                    <a:schemeClr val="bg1"/>
                  </a:solidFill>
                  <a:latin typeface="Impact" panose="020B0806030902050204" pitchFamily="34" charset="0"/>
                </a:rPr>
                <a:t>MORE INFORMATION</a:t>
              </a:r>
              <a:br>
                <a:rPr lang="en-US" sz="3000" dirty="0">
                  <a:solidFill>
                    <a:schemeClr val="bg1"/>
                  </a:solidFill>
                  <a:latin typeface="Impact" panose="020B0806030902050204" pitchFamily="34" charset="0"/>
                </a:rPr>
              </a:br>
              <a:r>
                <a:rPr lang="en-US" sz="3000" dirty="0">
                  <a:solidFill>
                    <a:schemeClr val="bg1"/>
                  </a:solidFill>
                  <a:latin typeface="Impact" panose="020B0806030902050204" pitchFamily="34" charset="0"/>
                </a:rPr>
                <a:t>AND RESOURCES</a:t>
              </a:r>
            </a:p>
          </p:txBody>
        </p:sp>
        <p:sp>
          <p:nvSpPr>
            <p:cNvPr id="6" name="Title 1"/>
            <p:cNvSpPr txBox="1">
              <a:spLocks/>
            </p:cNvSpPr>
            <p:nvPr/>
          </p:nvSpPr>
          <p:spPr>
            <a:xfrm>
              <a:off x="4922520" y="923926"/>
              <a:ext cx="3840480" cy="3200399"/>
            </a:xfrm>
            <a:prstGeom prst="rect">
              <a:avLst/>
            </a:prstGeom>
          </p:spPr>
          <p:txBody>
            <a:bodyPr tIns="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1500"/>
                </a:lnSpc>
                <a:spcBef>
                  <a:spcPts val="1200"/>
                </a:spcBef>
                <a:buClr>
                  <a:srgbClr val="A2C4DB"/>
                </a:buClr>
              </a:pPr>
              <a:r>
                <a:rPr lang="en-US" sz="1000" dirty="0">
                  <a:solidFill>
                    <a:srgbClr val="323232"/>
                  </a:solidFill>
                  <a:latin typeface="Verdana" panose="020B0604030504040204" pitchFamily="34" charset="0"/>
                  <a:cs typeface="Lato" panose="020F0502020204030203" pitchFamily="34" charset="0"/>
                </a:rPr>
                <a:t>Pacific Institute for Climate Solutions CO2 and the Greenhouse Effect  (8:06 minutes) </a:t>
              </a:r>
              <a:r>
                <a:rPr lang="en-US" sz="1000" dirty="0">
                  <a:solidFill>
                    <a:srgbClr val="323232"/>
                  </a:solidFill>
                  <a:latin typeface="Verdana" panose="020B0604030504040204" pitchFamily="34" charset="0"/>
                  <a:cs typeface="Lato" panose="020F0502020204030203" pitchFamily="34" charset="0"/>
                  <a:hlinkClick r:id="rId5"/>
                </a:rPr>
                <a:t>http://www.youtube.com/watch?v=sJ0eN_93l4k&amp;feature=youtu.be</a:t>
              </a:r>
              <a:endParaRPr lang="en-US" sz="1000" dirty="0">
                <a:solidFill>
                  <a:srgbClr val="323232"/>
                </a:solidFill>
                <a:latin typeface="Verdana" panose="020B0604030504040204" pitchFamily="34" charset="0"/>
                <a:cs typeface="Lato" panose="020F0502020204030203" pitchFamily="34" charset="0"/>
              </a:endParaRPr>
            </a:p>
            <a:p>
              <a:pPr algn="l">
                <a:lnSpc>
                  <a:spcPts val="1500"/>
                </a:lnSpc>
                <a:spcBef>
                  <a:spcPts val="1200"/>
                </a:spcBef>
                <a:buClr>
                  <a:srgbClr val="A2C4DB"/>
                </a:buClr>
              </a:pPr>
              <a:r>
                <a:rPr lang="en-US" sz="1000" dirty="0">
                  <a:solidFill>
                    <a:srgbClr val="323232"/>
                  </a:solidFill>
                  <a:latin typeface="Verdana" panose="020B0604030504040204" pitchFamily="34" charset="0"/>
                  <a:cs typeface="Lato" panose="020F0502020204030203" pitchFamily="34" charset="0"/>
                </a:rPr>
                <a:t>Pacific Institute for Climate Solutions More than just CO2  (5:23 minutes) </a:t>
              </a:r>
              <a:r>
                <a:rPr lang="en-US" sz="1000" dirty="0">
                  <a:solidFill>
                    <a:srgbClr val="323232"/>
                  </a:solidFill>
                  <a:latin typeface="Verdana" panose="020B0604030504040204" pitchFamily="34" charset="0"/>
                  <a:cs typeface="Lato" panose="020F0502020204030203" pitchFamily="34" charset="0"/>
                  <a:hlinkClick r:id="rId6"/>
                </a:rPr>
                <a:t>http://www.youtube.com/watch?v=fA9NwUiU4sU&amp;feature=youtu.be</a:t>
              </a:r>
              <a:endParaRPr lang="en-US" sz="1000" dirty="0">
                <a:solidFill>
                  <a:srgbClr val="323232"/>
                </a:solidFill>
                <a:latin typeface="Verdana" panose="020B0604030504040204" pitchFamily="34" charset="0"/>
                <a:cs typeface="Lato" panose="020F0502020204030203" pitchFamily="34" charset="0"/>
              </a:endParaRPr>
            </a:p>
            <a:p>
              <a:pPr algn="l">
                <a:lnSpc>
                  <a:spcPts val="1500"/>
                </a:lnSpc>
                <a:spcBef>
                  <a:spcPts val="1200"/>
                </a:spcBef>
                <a:buClr>
                  <a:srgbClr val="A2C4DB"/>
                </a:buClr>
              </a:pPr>
              <a:r>
                <a:rPr lang="en-US" sz="1000" dirty="0">
                  <a:solidFill>
                    <a:srgbClr val="323232"/>
                  </a:solidFill>
                  <a:latin typeface="Verdana" panose="020B0604030504040204" pitchFamily="34" charset="0"/>
                  <a:cs typeface="Lato" panose="020F0502020204030203" pitchFamily="34" charset="0"/>
                </a:rPr>
                <a:t>Changing Climates, Colorado State University, Why Greenhouse Gases Make the Planet Warmer  </a:t>
              </a:r>
              <a:r>
                <a:rPr lang="en-US" sz="1000" dirty="0">
                  <a:solidFill>
                    <a:srgbClr val="323232"/>
                  </a:solidFill>
                  <a:latin typeface="Verdana" panose="020B0604030504040204" pitchFamily="34" charset="0"/>
                  <a:cs typeface="Lato" panose="020F0502020204030203" pitchFamily="34" charset="0"/>
                  <a:hlinkClick r:id="rId7"/>
                </a:rPr>
                <a:t>http://changingclimates.colostate.edu/movies/scott_denning_796kbits.mov</a:t>
              </a:r>
              <a:endParaRPr lang="en-US" sz="1000" dirty="0">
                <a:solidFill>
                  <a:srgbClr val="323232"/>
                </a:solidFill>
                <a:latin typeface="Verdana" panose="020B0604030504040204" pitchFamily="34" charset="0"/>
                <a:cs typeface="Lato" panose="020F0502020204030203" pitchFamily="34" charset="0"/>
              </a:endParaRPr>
            </a:p>
            <a:p>
              <a:pPr algn="l">
                <a:lnSpc>
                  <a:spcPts val="1500"/>
                </a:lnSpc>
                <a:spcBef>
                  <a:spcPts val="1200"/>
                </a:spcBef>
                <a:buClr>
                  <a:srgbClr val="A2C4DB"/>
                </a:buClr>
              </a:pPr>
              <a:r>
                <a:rPr lang="en-US" sz="1000" dirty="0">
                  <a:solidFill>
                    <a:srgbClr val="323232"/>
                  </a:solidFill>
                  <a:latin typeface="Verdana" panose="020B0604030504040204" pitchFamily="34" charset="0"/>
                  <a:cs typeface="Lato" panose="020F0502020204030203" pitchFamily="34" charset="0"/>
                </a:rPr>
                <a:t>An overview of GHGs:  </a:t>
              </a:r>
              <a:r>
                <a:rPr lang="en-US" sz="1000" dirty="0">
                  <a:solidFill>
                    <a:srgbClr val="323232"/>
                  </a:solidFill>
                  <a:latin typeface="Verdana" panose="020B0604030504040204" pitchFamily="34" charset="0"/>
                  <a:cs typeface="Lato" panose="020F0502020204030203" pitchFamily="34" charset="0"/>
                  <a:hlinkClick r:id="rId8"/>
                </a:rPr>
                <a:t>http://en.wikipedia.org/wiki/Greenhouse_gas</a:t>
              </a:r>
              <a:endParaRPr lang="en-US" sz="1000" dirty="0">
                <a:solidFill>
                  <a:srgbClr val="034F83"/>
                </a:solidFill>
                <a:latin typeface="Verdana" panose="020B0604030504040204" pitchFamily="34" charset="0"/>
                <a:cs typeface="Lato" panose="020F0502020204030203" pitchFamily="34" charset="0"/>
              </a:endParaRPr>
            </a:p>
          </p:txBody>
        </p:sp>
      </p:grpSp>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5505" y="4857750"/>
            <a:ext cx="1642574" cy="232002"/>
          </a:xfrm>
          <a:prstGeom prst="rect">
            <a:avLst/>
          </a:prstGeom>
        </p:spPr>
      </p:pic>
    </p:spTree>
    <p:extLst>
      <p:ext uri="{BB962C8B-B14F-4D97-AF65-F5344CB8AC3E}">
        <p14:creationId xmlns:p14="http://schemas.microsoft.com/office/powerpoint/2010/main" val="4173019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tmospher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5143500"/>
          </a:xfrm>
          <a:prstGeom prst="rect">
            <a:avLst/>
          </a:prstGeom>
        </p:spPr>
      </p:pic>
      <p:sp>
        <p:nvSpPr>
          <p:cNvPr id="6" name="Rectangle 5"/>
          <p:cNvSpPr/>
          <p:nvPr/>
        </p:nvSpPr>
        <p:spPr>
          <a:xfrm>
            <a:off x="0" y="-2286"/>
            <a:ext cx="9144000" cy="5148072"/>
          </a:xfrm>
          <a:prstGeom prst="rect">
            <a:avLst/>
          </a:prstGeom>
          <a:solidFill>
            <a:srgbClr val="034F8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4600" y="2219673"/>
            <a:ext cx="4114800" cy="580677"/>
          </a:xfrm>
          <a:prstGeom prst="rect">
            <a:avLst/>
          </a:prstGeom>
        </p:spPr>
      </p:pic>
    </p:spTree>
    <p:extLst>
      <p:ext uri="{BB962C8B-B14F-4D97-AF65-F5344CB8AC3E}">
        <p14:creationId xmlns:p14="http://schemas.microsoft.com/office/powerpoint/2010/main" val="3566339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24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tmospher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5143500"/>
          </a:xfrm>
          <a:prstGeom prst="rect">
            <a:avLst/>
          </a:prstGeom>
        </p:spPr>
      </p:pic>
      <p:sp>
        <p:nvSpPr>
          <p:cNvPr id="9" name="Rectangle 8"/>
          <p:cNvSpPr/>
          <p:nvPr/>
        </p:nvSpPr>
        <p:spPr>
          <a:xfrm>
            <a:off x="0" y="-2286"/>
            <a:ext cx="9144000" cy="5148072"/>
          </a:xfrm>
          <a:prstGeom prst="rect">
            <a:avLst/>
          </a:prstGeom>
          <a:solidFill>
            <a:srgbClr val="034F8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33400" y="478631"/>
            <a:ext cx="4953000" cy="2015936"/>
          </a:xfrm>
          <a:prstGeom prst="rect">
            <a:avLst/>
          </a:prstGeom>
          <a:noFill/>
        </p:spPr>
        <p:txBody>
          <a:bodyPr wrap="square" rtlCol="0">
            <a:spAutoFit/>
          </a:bodyPr>
          <a:lstStyle/>
          <a:p>
            <a:pPr>
              <a:lnSpc>
                <a:spcPts val="5000"/>
              </a:lnSpc>
            </a:pPr>
            <a:r>
              <a:rPr lang="en-US" sz="4500" dirty="0">
                <a:solidFill>
                  <a:schemeClr val="bg1"/>
                </a:solidFill>
                <a:latin typeface="Impact" panose="020B0806030902050204" pitchFamily="34" charset="0"/>
              </a:rPr>
              <a:t>WHY ARE SOME GASES CALLED GREENHOUSE GASES?</a:t>
            </a:r>
          </a:p>
        </p:txBody>
      </p:sp>
      <p:sp>
        <p:nvSpPr>
          <p:cNvPr id="2" name="Title 1"/>
          <p:cNvSpPr>
            <a:spLocks noGrp="1"/>
          </p:cNvSpPr>
          <p:nvPr>
            <p:ph type="ctrTitle"/>
          </p:nvPr>
        </p:nvSpPr>
        <p:spPr>
          <a:xfrm>
            <a:off x="533400" y="2495550"/>
            <a:ext cx="4191000" cy="1102519"/>
          </a:xfrm>
        </p:spPr>
        <p:txBody>
          <a:bodyPr anchor="t">
            <a:normAutofit/>
          </a:bodyPr>
          <a:lstStyle/>
          <a:p>
            <a:pPr algn="l">
              <a:lnSpc>
                <a:spcPts val="1500"/>
              </a:lnSpc>
            </a:pPr>
            <a:r>
              <a:rPr lang="en-US" sz="1000" dirty="0">
                <a:solidFill>
                  <a:schemeClr val="bg1">
                    <a:alpha val="60000"/>
                  </a:schemeClr>
                </a:solidFill>
                <a:latin typeface="Verdana" panose="020B0604030504040204" pitchFamily="34" charset="0"/>
                <a:cs typeface="Lato" panose="020F0502020204030203" pitchFamily="34" charset="0"/>
              </a:rPr>
              <a:t>The purpose of this section is to explain which atmospheric gases are considered greenhouse gases and why.</a:t>
            </a: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 y="3486150"/>
            <a:ext cx="5867400" cy="332955"/>
          </a:xfrm>
          <a:prstGeom prst="rect">
            <a:avLst/>
          </a:prstGeom>
        </p:spPr>
      </p:pic>
      <p:sp>
        <p:nvSpPr>
          <p:cNvPr id="11" name="Title 1"/>
          <p:cNvSpPr txBox="1">
            <a:spLocks/>
          </p:cNvSpPr>
          <p:nvPr/>
        </p:nvSpPr>
        <p:spPr>
          <a:xfrm>
            <a:off x="533398" y="3526631"/>
            <a:ext cx="4572001" cy="110251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50000"/>
              </a:lnSpc>
            </a:pPr>
            <a:r>
              <a:rPr lang="en-US" sz="800" dirty="0">
                <a:solidFill>
                  <a:schemeClr val="bg1">
                    <a:alpha val="50000"/>
                  </a:schemeClr>
                </a:solidFill>
                <a:latin typeface="Verdana" panose="020B0604030504040204" pitchFamily="34" charset="0"/>
                <a:cs typeface="Lato" panose="020F0502020204030203" pitchFamily="34" charset="0"/>
              </a:rPr>
              <a:t>ATHENAS is a multi-national Initiative funded by the U.S. Department of Agriculture</a:t>
            </a:r>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0267" y="4362278"/>
            <a:ext cx="1889453" cy="266872"/>
          </a:xfrm>
          <a:prstGeom prst="rect">
            <a:avLst/>
          </a:prstGeom>
        </p:spPr>
      </p:pic>
    </p:spTree>
    <p:extLst>
      <p:ext uri="{BB962C8B-B14F-4D97-AF65-F5344CB8AC3E}">
        <p14:creationId xmlns:p14="http://schemas.microsoft.com/office/powerpoint/2010/main" val="815142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29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6936" y="361950"/>
            <a:ext cx="6400800" cy="541174"/>
          </a:xfrm>
          <a:prstGeom prst="rect">
            <a:avLst/>
          </a:prstGeom>
          <a:noFill/>
        </p:spPr>
        <p:txBody>
          <a:bodyPr wrap="square" rtlCol="0">
            <a:spAutoFit/>
          </a:bodyPr>
          <a:lstStyle/>
          <a:p>
            <a:pPr>
              <a:lnSpc>
                <a:spcPts val="3500"/>
              </a:lnSpc>
            </a:pPr>
            <a:r>
              <a:rPr lang="en-US" sz="3000" dirty="0">
                <a:solidFill>
                  <a:srgbClr val="034F83"/>
                </a:solidFill>
                <a:latin typeface="Impact" panose="020B0806030902050204" pitchFamily="34" charset="0"/>
              </a:rPr>
              <a:t>WHAT ARE GREENHOUSE GASES?</a:t>
            </a:r>
            <a:endParaRPr lang="en-US" sz="3000" dirty="0">
              <a:solidFill>
                <a:srgbClr val="A2C4DB"/>
              </a:solidFill>
              <a:latin typeface="Impact" panose="020B080603090205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23460"/>
            <a:ext cx="9144000" cy="320040"/>
          </a:xfrm>
          <a:prstGeom prst="rect">
            <a:avLst/>
          </a:prstGeom>
        </p:spPr>
      </p:pic>
      <p:sp>
        <p:nvSpPr>
          <p:cNvPr id="6" name="Title 1"/>
          <p:cNvSpPr txBox="1">
            <a:spLocks/>
          </p:cNvSpPr>
          <p:nvPr/>
        </p:nvSpPr>
        <p:spPr>
          <a:xfrm>
            <a:off x="381000" y="1137999"/>
            <a:ext cx="5029200" cy="3338751"/>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71450" indent="-171450" algn="l">
              <a:lnSpc>
                <a:spcPts val="1500"/>
              </a:lnSpc>
              <a:spcBef>
                <a:spcPts val="2400"/>
              </a:spcBef>
              <a:buClr>
                <a:srgbClr val="034F83"/>
              </a:buClr>
              <a:buFont typeface="Courier New" panose="02070309020205020404" pitchFamily="49" charset="0"/>
              <a:buChar char="o"/>
            </a:pPr>
            <a:r>
              <a:rPr lang="en-US" sz="1200" dirty="0">
                <a:solidFill>
                  <a:srgbClr val="323232"/>
                </a:solidFill>
                <a:latin typeface="Verdana" panose="020B0604030504040204" pitchFamily="34" charset="0"/>
                <a:cs typeface="Lato" panose="020F0502020204030203" pitchFamily="34" charset="0"/>
              </a:rPr>
              <a:t>Earth’s atmosphere is composed of a variety of gases.</a:t>
            </a:r>
            <a:br>
              <a:rPr lang="en-US" sz="1200" dirty="0">
                <a:solidFill>
                  <a:srgbClr val="323232"/>
                </a:solidFill>
                <a:latin typeface="Verdana" panose="020B0604030504040204" pitchFamily="34" charset="0"/>
                <a:cs typeface="Lato" panose="020F0502020204030203" pitchFamily="34" charset="0"/>
              </a:rPr>
            </a:br>
            <a:r>
              <a:rPr lang="en-US" sz="1200" dirty="0">
                <a:solidFill>
                  <a:srgbClr val="323232"/>
                </a:solidFill>
                <a:latin typeface="Verdana" panose="020B0604030504040204" pitchFamily="34" charset="0"/>
                <a:cs typeface="Lato" panose="020F0502020204030203" pitchFamily="34" charset="0"/>
              </a:rPr>
              <a:t>Some are greenhouse gases (GHGs) and others are not</a:t>
            </a:r>
          </a:p>
          <a:p>
            <a:pPr marL="171450" indent="-171450" algn="l">
              <a:lnSpc>
                <a:spcPts val="1500"/>
              </a:lnSpc>
              <a:spcBef>
                <a:spcPts val="2400"/>
              </a:spcBef>
              <a:buClr>
                <a:srgbClr val="034F83"/>
              </a:buClr>
              <a:buFont typeface="Courier New" panose="02070309020205020404" pitchFamily="49" charset="0"/>
              <a:buChar char="o"/>
            </a:pPr>
            <a:r>
              <a:rPr lang="en-US" sz="1200" dirty="0">
                <a:solidFill>
                  <a:srgbClr val="323232"/>
                </a:solidFill>
                <a:latin typeface="Verdana" panose="020B0604030504040204" pitchFamily="34" charset="0"/>
                <a:cs typeface="Lato" panose="020F0502020204030203" pitchFamily="34" charset="0"/>
              </a:rPr>
              <a:t>Carbon dioxide and methane are important GHGs</a:t>
            </a:r>
          </a:p>
          <a:p>
            <a:pPr marL="171450" indent="-171450" algn="l">
              <a:lnSpc>
                <a:spcPts val="1500"/>
              </a:lnSpc>
              <a:spcBef>
                <a:spcPts val="2400"/>
              </a:spcBef>
              <a:buClr>
                <a:srgbClr val="034F83"/>
              </a:buClr>
              <a:buFont typeface="Courier New" panose="02070309020205020404" pitchFamily="49" charset="0"/>
              <a:buChar char="o"/>
            </a:pPr>
            <a:r>
              <a:rPr lang="en-US" sz="1200" dirty="0">
                <a:solidFill>
                  <a:srgbClr val="323232"/>
                </a:solidFill>
                <a:latin typeface="Verdana" panose="020B0604030504040204" pitchFamily="34" charset="0"/>
                <a:cs typeface="Lato" panose="020F0502020204030203" pitchFamily="34" charset="0"/>
              </a:rPr>
              <a:t>Water is the primary GHG in our atmosphere</a:t>
            </a:r>
          </a:p>
          <a:p>
            <a:pPr marL="171450" indent="-171450" algn="l">
              <a:lnSpc>
                <a:spcPts val="1500"/>
              </a:lnSpc>
              <a:spcBef>
                <a:spcPts val="2400"/>
              </a:spcBef>
              <a:buClr>
                <a:srgbClr val="034F83"/>
              </a:buClr>
              <a:buFont typeface="Courier New" panose="02070309020205020404" pitchFamily="49" charset="0"/>
              <a:buChar char="o"/>
            </a:pPr>
            <a:r>
              <a:rPr lang="en-US" sz="1200" dirty="0">
                <a:solidFill>
                  <a:srgbClr val="323232"/>
                </a:solidFill>
                <a:latin typeface="Verdana" panose="020B0604030504040204" pitchFamily="34" charset="0"/>
                <a:cs typeface="Lato" panose="020F0502020204030203" pitchFamily="34" charset="0"/>
              </a:rPr>
              <a:t>Non greenhouse gases, plus water, make up over 99% of the gases in the atmosphere</a:t>
            </a:r>
          </a:p>
          <a:p>
            <a:pPr marL="171450" indent="-171450" algn="l">
              <a:lnSpc>
                <a:spcPts val="1500"/>
              </a:lnSpc>
              <a:spcBef>
                <a:spcPts val="2400"/>
              </a:spcBef>
              <a:buClr>
                <a:srgbClr val="034F83"/>
              </a:buClr>
              <a:buFont typeface="Courier New" panose="02070309020205020404" pitchFamily="49" charset="0"/>
              <a:buChar char="o"/>
            </a:pPr>
            <a:r>
              <a:rPr lang="en-US" sz="1200" dirty="0">
                <a:solidFill>
                  <a:srgbClr val="323232"/>
                </a:solidFill>
                <a:latin typeface="Verdana" panose="020B0604030504040204" pitchFamily="34" charset="0"/>
                <a:cs typeface="Lato" panose="020F0502020204030203" pitchFamily="34" charset="0"/>
              </a:rPr>
              <a:t>Only tiny amounts of helium, neon, hydrogen, and carbon monoxide gases actually exist in the atmosphere</a:t>
            </a:r>
          </a:p>
        </p:txBody>
      </p:sp>
    </p:spTree>
    <p:extLst>
      <p:ext uri="{BB962C8B-B14F-4D97-AF65-F5344CB8AC3E}">
        <p14:creationId xmlns:p14="http://schemas.microsoft.com/office/powerpoint/2010/main" val="368953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750"/>
                            </p:stCondLst>
                            <p:childTnLst>
                              <p:par>
                                <p:cTn id="9" presetID="10" presetClass="entr" presetSubtype="0" fill="hold" nodeType="afterEffect">
                                  <p:stCondLst>
                                    <p:cond delay="25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par>
                          <p:cTn id="12" fill="hold">
                            <p:stCondLst>
                              <p:cond delay="1500"/>
                            </p:stCondLst>
                            <p:childTnLst>
                              <p:par>
                                <p:cTn id="13" presetID="10" presetClass="entr" presetSubtype="0" fill="hold" nodeType="afterEffect">
                                  <p:stCondLst>
                                    <p:cond delay="25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par>
                          <p:cTn id="16" fill="hold">
                            <p:stCondLst>
                              <p:cond delay="2250"/>
                            </p:stCondLst>
                            <p:childTnLst>
                              <p:par>
                                <p:cTn id="17" presetID="10" presetClass="entr" presetSubtype="0" fill="hold" nodeType="afterEffect">
                                  <p:stCondLst>
                                    <p:cond delay="25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500"/>
                                        <p:tgtEl>
                                          <p:spTgt spid="6">
                                            <p:txEl>
                                              <p:pRg st="3" end="3"/>
                                            </p:txEl>
                                          </p:spTgt>
                                        </p:tgtEl>
                                      </p:cBhvr>
                                    </p:animEffect>
                                  </p:childTnLst>
                                </p:cTn>
                              </p:par>
                            </p:childTnLst>
                          </p:cTn>
                        </p:par>
                        <p:par>
                          <p:cTn id="20" fill="hold">
                            <p:stCondLst>
                              <p:cond delay="3000"/>
                            </p:stCondLst>
                            <p:childTnLst>
                              <p:par>
                                <p:cTn id="21" presetID="10" presetClass="entr" presetSubtype="0" fill="hold" nodeType="afterEffect">
                                  <p:stCondLst>
                                    <p:cond delay="25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fade">
                                      <p:cBhvr>
                                        <p:cTn id="23"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361950"/>
            <a:ext cx="5715000" cy="990015"/>
          </a:xfrm>
          <a:prstGeom prst="rect">
            <a:avLst/>
          </a:prstGeom>
          <a:noFill/>
        </p:spPr>
        <p:txBody>
          <a:bodyPr wrap="square" rtlCol="0">
            <a:spAutoFit/>
          </a:bodyPr>
          <a:lstStyle/>
          <a:p>
            <a:pPr>
              <a:lnSpc>
                <a:spcPts val="3500"/>
              </a:lnSpc>
            </a:pPr>
            <a:r>
              <a:rPr lang="en-US" sz="3000" dirty="0">
                <a:solidFill>
                  <a:srgbClr val="034F83"/>
                </a:solidFill>
                <a:latin typeface="Impact" panose="020B0806030902050204" pitchFamily="34" charset="0"/>
              </a:rPr>
              <a:t>GHGS IN EARTH’S</a:t>
            </a:r>
            <a:br>
              <a:rPr lang="en-US" sz="3000" dirty="0">
                <a:solidFill>
                  <a:srgbClr val="034F83"/>
                </a:solidFill>
                <a:latin typeface="Impact" panose="020B0806030902050204" pitchFamily="34" charset="0"/>
              </a:rPr>
            </a:br>
            <a:r>
              <a:rPr lang="en-US" sz="3000" dirty="0">
                <a:solidFill>
                  <a:srgbClr val="034F83"/>
                </a:solidFill>
                <a:latin typeface="Impact" panose="020B0806030902050204" pitchFamily="34" charset="0"/>
              </a:rPr>
              <a:t>ATMOSPHERE INCLUDE</a:t>
            </a:r>
          </a:p>
        </p:txBody>
      </p:sp>
      <p:sp>
        <p:nvSpPr>
          <p:cNvPr id="6" name="Title 1"/>
          <p:cNvSpPr txBox="1">
            <a:spLocks/>
          </p:cNvSpPr>
          <p:nvPr/>
        </p:nvSpPr>
        <p:spPr>
          <a:xfrm>
            <a:off x="381000" y="1595199"/>
            <a:ext cx="3657600" cy="2805351"/>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71450" indent="-171450" algn="l">
              <a:lnSpc>
                <a:spcPts val="1500"/>
              </a:lnSpc>
              <a:spcBef>
                <a:spcPts val="2400"/>
              </a:spcBef>
              <a:buClr>
                <a:srgbClr val="034F83"/>
              </a:buClr>
              <a:buFont typeface="Courier New" panose="02070309020205020404" pitchFamily="49" charset="0"/>
              <a:buChar char="o"/>
            </a:pPr>
            <a:r>
              <a:rPr lang="en-US" sz="1200" dirty="0">
                <a:solidFill>
                  <a:srgbClr val="323232"/>
                </a:solidFill>
                <a:latin typeface="Verdana" panose="020B0604030504040204" pitchFamily="34" charset="0"/>
                <a:cs typeface="Lato" panose="020F0502020204030203" pitchFamily="34" charset="0"/>
              </a:rPr>
              <a:t>Water</a:t>
            </a:r>
          </a:p>
          <a:p>
            <a:pPr marL="171450" indent="-171450" algn="l">
              <a:lnSpc>
                <a:spcPts val="1500"/>
              </a:lnSpc>
              <a:spcBef>
                <a:spcPts val="2400"/>
              </a:spcBef>
              <a:buClr>
                <a:srgbClr val="034F83"/>
              </a:buClr>
              <a:buFont typeface="Courier New" panose="02070309020205020404" pitchFamily="49" charset="0"/>
              <a:buChar char="o"/>
            </a:pPr>
            <a:r>
              <a:rPr lang="en-US" sz="1200" dirty="0">
                <a:solidFill>
                  <a:srgbClr val="323232"/>
                </a:solidFill>
                <a:latin typeface="Verdana" panose="020B0604030504040204" pitchFamily="34" charset="0"/>
                <a:cs typeface="Lato" panose="020F0502020204030203" pitchFamily="34" charset="0"/>
              </a:rPr>
              <a:t>Carbon Dioxide</a:t>
            </a:r>
          </a:p>
          <a:p>
            <a:pPr marL="171450" indent="-171450" algn="l">
              <a:lnSpc>
                <a:spcPts val="1500"/>
              </a:lnSpc>
              <a:spcBef>
                <a:spcPts val="2400"/>
              </a:spcBef>
              <a:buClr>
                <a:srgbClr val="034F83"/>
              </a:buClr>
              <a:buFont typeface="Courier New" panose="02070309020205020404" pitchFamily="49" charset="0"/>
              <a:buChar char="o"/>
            </a:pPr>
            <a:r>
              <a:rPr lang="en-US" sz="1200" dirty="0">
                <a:solidFill>
                  <a:srgbClr val="323232"/>
                </a:solidFill>
                <a:latin typeface="Verdana" panose="020B0604030504040204" pitchFamily="34" charset="0"/>
                <a:cs typeface="Lato" panose="020F0502020204030203" pitchFamily="34" charset="0"/>
              </a:rPr>
              <a:t>Methane</a:t>
            </a:r>
          </a:p>
          <a:p>
            <a:pPr marL="171450" indent="-171450" algn="l">
              <a:lnSpc>
                <a:spcPts val="1500"/>
              </a:lnSpc>
              <a:spcBef>
                <a:spcPts val="2400"/>
              </a:spcBef>
              <a:buClr>
                <a:srgbClr val="034F83"/>
              </a:buClr>
              <a:buFont typeface="Courier New" panose="02070309020205020404" pitchFamily="49" charset="0"/>
              <a:buChar char="o"/>
            </a:pPr>
            <a:r>
              <a:rPr lang="en-US" sz="1200" dirty="0">
                <a:solidFill>
                  <a:srgbClr val="323232"/>
                </a:solidFill>
                <a:latin typeface="Verdana" panose="020B0604030504040204" pitchFamily="34" charset="0"/>
                <a:cs typeface="Lato" panose="020F0502020204030203" pitchFamily="34" charset="0"/>
              </a:rPr>
              <a:t>Nitrous Oxide</a:t>
            </a:r>
          </a:p>
        </p:txBody>
      </p:sp>
      <p:sp>
        <p:nvSpPr>
          <p:cNvPr id="7" name="Title 1"/>
          <p:cNvSpPr txBox="1">
            <a:spLocks/>
          </p:cNvSpPr>
          <p:nvPr/>
        </p:nvSpPr>
        <p:spPr>
          <a:xfrm>
            <a:off x="4572000" y="1595199"/>
            <a:ext cx="3657600" cy="2805351"/>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71450" indent="-171450" algn="l">
              <a:lnSpc>
                <a:spcPts val="1500"/>
              </a:lnSpc>
              <a:spcBef>
                <a:spcPts val="2400"/>
              </a:spcBef>
              <a:buClr>
                <a:srgbClr val="034F83"/>
              </a:buClr>
              <a:buFont typeface="Courier New" panose="02070309020205020404" pitchFamily="49" charset="0"/>
              <a:buChar char="o"/>
            </a:pPr>
            <a:r>
              <a:rPr lang="en-US" sz="1200" dirty="0">
                <a:solidFill>
                  <a:srgbClr val="323232"/>
                </a:solidFill>
                <a:latin typeface="Verdana" panose="020B0604030504040204" pitchFamily="34" charset="0"/>
                <a:cs typeface="Lato" panose="020F0502020204030203" pitchFamily="34" charset="0"/>
              </a:rPr>
              <a:t>Ozone</a:t>
            </a:r>
          </a:p>
          <a:p>
            <a:pPr marL="171450" indent="-171450" algn="l">
              <a:lnSpc>
                <a:spcPts val="1500"/>
              </a:lnSpc>
              <a:spcBef>
                <a:spcPts val="2400"/>
              </a:spcBef>
              <a:buClr>
                <a:srgbClr val="034F83"/>
              </a:buClr>
              <a:buFont typeface="Courier New" panose="02070309020205020404" pitchFamily="49" charset="0"/>
              <a:buChar char="o"/>
            </a:pPr>
            <a:r>
              <a:rPr lang="en-US" sz="1200" dirty="0">
                <a:solidFill>
                  <a:srgbClr val="323232"/>
                </a:solidFill>
                <a:latin typeface="Verdana" panose="020B0604030504040204" pitchFamily="34" charset="0"/>
                <a:cs typeface="Lato" panose="020F0502020204030203" pitchFamily="34" charset="0"/>
              </a:rPr>
              <a:t>CFCs/HCFCs</a:t>
            </a:r>
          </a:p>
          <a:p>
            <a:pPr marL="171450" indent="-171450" algn="l">
              <a:lnSpc>
                <a:spcPts val="1500"/>
              </a:lnSpc>
              <a:spcBef>
                <a:spcPts val="2400"/>
              </a:spcBef>
              <a:buClr>
                <a:srgbClr val="034F83"/>
              </a:buClr>
              <a:buFont typeface="Courier New" panose="02070309020205020404" pitchFamily="49" charset="0"/>
              <a:buChar char="o"/>
            </a:pPr>
            <a:r>
              <a:rPr lang="en-US" sz="1200" dirty="0">
                <a:solidFill>
                  <a:srgbClr val="323232"/>
                </a:solidFill>
                <a:latin typeface="Verdana" panose="020B0604030504040204" pitchFamily="34" charset="0"/>
                <a:cs typeface="Lato" panose="020F0502020204030203" pitchFamily="34" charset="0"/>
              </a:rPr>
              <a:t>Sulfur Hexafluoride</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23460"/>
            <a:ext cx="9144000" cy="320040"/>
          </a:xfrm>
          <a:prstGeom prst="rect">
            <a:avLst/>
          </a:prstGeom>
        </p:spPr>
      </p:pic>
    </p:spTree>
    <p:extLst>
      <p:ext uri="{BB962C8B-B14F-4D97-AF65-F5344CB8AC3E}">
        <p14:creationId xmlns:p14="http://schemas.microsoft.com/office/powerpoint/2010/main" val="427326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750"/>
                            </p:stCondLst>
                            <p:childTnLst>
                              <p:par>
                                <p:cTn id="9" presetID="10" presetClass="entr" presetSubtype="0" fill="hold" nodeType="afterEffect">
                                  <p:stCondLst>
                                    <p:cond delay="25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par>
                          <p:cTn id="12" fill="hold">
                            <p:stCondLst>
                              <p:cond delay="1500"/>
                            </p:stCondLst>
                            <p:childTnLst>
                              <p:par>
                                <p:cTn id="13" presetID="10" presetClass="entr" presetSubtype="0" fill="hold" nodeType="afterEffect">
                                  <p:stCondLst>
                                    <p:cond delay="25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par>
                          <p:cTn id="16" fill="hold">
                            <p:stCondLst>
                              <p:cond delay="2250"/>
                            </p:stCondLst>
                            <p:childTnLst>
                              <p:par>
                                <p:cTn id="17" presetID="10" presetClass="entr" presetSubtype="0" fill="hold" nodeType="afterEffect">
                                  <p:stCondLst>
                                    <p:cond delay="25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500"/>
                                        <p:tgtEl>
                                          <p:spTgt spid="6">
                                            <p:txEl>
                                              <p:pRg st="3" end="3"/>
                                            </p:txEl>
                                          </p:spTgt>
                                        </p:tgtEl>
                                      </p:cBhvr>
                                    </p:animEffect>
                                  </p:childTnLst>
                                </p:cTn>
                              </p:par>
                            </p:childTnLst>
                          </p:cTn>
                        </p:par>
                        <p:par>
                          <p:cTn id="20" fill="hold">
                            <p:stCondLst>
                              <p:cond delay="3000"/>
                            </p:stCondLst>
                            <p:childTnLst>
                              <p:par>
                                <p:cTn id="21" presetID="10" presetClass="entr" presetSubtype="0" fill="hold" nodeType="afterEffect">
                                  <p:stCondLst>
                                    <p:cond delay="25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fade">
                                      <p:cBhvr>
                                        <p:cTn id="23" dur="500"/>
                                        <p:tgtEl>
                                          <p:spTgt spid="7">
                                            <p:txEl>
                                              <p:pRg st="0" end="0"/>
                                            </p:txEl>
                                          </p:spTgt>
                                        </p:tgtEl>
                                      </p:cBhvr>
                                    </p:animEffect>
                                  </p:childTnLst>
                                </p:cTn>
                              </p:par>
                            </p:childTnLst>
                          </p:cTn>
                        </p:par>
                        <p:par>
                          <p:cTn id="24" fill="hold">
                            <p:stCondLst>
                              <p:cond delay="3750"/>
                            </p:stCondLst>
                            <p:childTnLst>
                              <p:par>
                                <p:cTn id="25" presetID="10" presetClass="entr" presetSubtype="0" fill="hold" nodeType="afterEffect">
                                  <p:stCondLst>
                                    <p:cond delay="25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fade">
                                      <p:cBhvr>
                                        <p:cTn id="27" dur="500"/>
                                        <p:tgtEl>
                                          <p:spTgt spid="7">
                                            <p:txEl>
                                              <p:pRg st="1" end="1"/>
                                            </p:txEl>
                                          </p:spTgt>
                                        </p:tgtEl>
                                      </p:cBhvr>
                                    </p:animEffect>
                                  </p:childTnLst>
                                </p:cTn>
                              </p:par>
                            </p:childTnLst>
                          </p:cTn>
                        </p:par>
                        <p:par>
                          <p:cTn id="28" fill="hold">
                            <p:stCondLst>
                              <p:cond delay="4500"/>
                            </p:stCondLst>
                            <p:childTnLst>
                              <p:par>
                                <p:cTn id="29" presetID="10" presetClass="entr" presetSubtype="0" fill="hold" nodeType="afterEffect">
                                  <p:stCondLst>
                                    <p:cond delay="250"/>
                                  </p:stCondLst>
                                  <p:childTnLst>
                                    <p:set>
                                      <p:cBhvr>
                                        <p:cTn id="30" dur="1" fill="hold">
                                          <p:stCondLst>
                                            <p:cond delay="0"/>
                                          </p:stCondLst>
                                        </p:cTn>
                                        <p:tgtEl>
                                          <p:spTgt spid="7">
                                            <p:txEl>
                                              <p:pRg st="2" end="2"/>
                                            </p:txEl>
                                          </p:spTgt>
                                        </p:tgtEl>
                                        <p:attrNameLst>
                                          <p:attrName>style.visibility</p:attrName>
                                        </p:attrNameLst>
                                      </p:cBhvr>
                                      <p:to>
                                        <p:strVal val="visible"/>
                                      </p:to>
                                    </p:set>
                                    <p:animEffect transition="in" filter="fade">
                                      <p:cBhvr>
                                        <p:cTn id="31"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361950"/>
            <a:ext cx="5715000" cy="1438855"/>
          </a:xfrm>
          <a:prstGeom prst="rect">
            <a:avLst/>
          </a:prstGeom>
          <a:noFill/>
        </p:spPr>
        <p:txBody>
          <a:bodyPr wrap="square" rtlCol="0">
            <a:spAutoFit/>
          </a:bodyPr>
          <a:lstStyle/>
          <a:p>
            <a:pPr>
              <a:lnSpc>
                <a:spcPts val="3500"/>
              </a:lnSpc>
            </a:pPr>
            <a:r>
              <a:rPr lang="en-US" sz="3000" dirty="0">
                <a:solidFill>
                  <a:srgbClr val="034F83"/>
                </a:solidFill>
                <a:latin typeface="Impact" panose="020B0806030902050204" pitchFamily="34" charset="0"/>
              </a:rPr>
              <a:t>OTHER GASES IN EARTH’S ATMOSPHERE THAT ARE </a:t>
            </a:r>
            <a:r>
              <a:rPr lang="en-US" sz="3000" u="sng" dirty="0">
                <a:solidFill>
                  <a:srgbClr val="034F83"/>
                </a:solidFill>
                <a:latin typeface="Impact" panose="020B0806030902050204" pitchFamily="34" charset="0"/>
              </a:rPr>
              <a:t>NOT</a:t>
            </a:r>
            <a:br>
              <a:rPr lang="en-US" sz="3000" u="sng" dirty="0">
                <a:solidFill>
                  <a:srgbClr val="034F83"/>
                </a:solidFill>
                <a:latin typeface="Impact" panose="020B0806030902050204" pitchFamily="34" charset="0"/>
              </a:rPr>
            </a:br>
            <a:r>
              <a:rPr lang="en-US" sz="3000" u="sng" dirty="0">
                <a:solidFill>
                  <a:srgbClr val="034F83"/>
                </a:solidFill>
                <a:latin typeface="Impact" panose="020B0806030902050204" pitchFamily="34" charset="0"/>
              </a:rPr>
              <a:t>GHGS</a:t>
            </a:r>
            <a:r>
              <a:rPr lang="en-US" sz="3000" dirty="0">
                <a:solidFill>
                  <a:srgbClr val="034F83"/>
                </a:solidFill>
                <a:latin typeface="Impact" panose="020B0806030902050204" pitchFamily="34" charset="0"/>
              </a:rPr>
              <a:t> INCLUDE</a:t>
            </a:r>
          </a:p>
        </p:txBody>
      </p:sp>
      <p:sp>
        <p:nvSpPr>
          <p:cNvPr id="6" name="Title 1"/>
          <p:cNvSpPr txBox="1">
            <a:spLocks/>
          </p:cNvSpPr>
          <p:nvPr/>
        </p:nvSpPr>
        <p:spPr>
          <a:xfrm>
            <a:off x="381000" y="2078831"/>
            <a:ext cx="3657600" cy="2550319"/>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71450" indent="-171450" algn="l">
              <a:lnSpc>
                <a:spcPts val="1500"/>
              </a:lnSpc>
              <a:spcBef>
                <a:spcPts val="2400"/>
              </a:spcBef>
              <a:buClr>
                <a:srgbClr val="034F83"/>
              </a:buClr>
              <a:buFont typeface="Courier New" panose="02070309020205020404" pitchFamily="49" charset="0"/>
              <a:buChar char="o"/>
            </a:pPr>
            <a:r>
              <a:rPr lang="en-US" sz="1200" dirty="0">
                <a:solidFill>
                  <a:srgbClr val="323232"/>
                </a:solidFill>
                <a:latin typeface="Verdana" panose="020B0604030504040204" pitchFamily="34" charset="0"/>
                <a:cs typeface="Lato" panose="020F0502020204030203" pitchFamily="34" charset="0"/>
              </a:rPr>
              <a:t>Nitrogen</a:t>
            </a:r>
          </a:p>
          <a:p>
            <a:pPr marL="171450" indent="-171450" algn="l">
              <a:lnSpc>
                <a:spcPts val="1500"/>
              </a:lnSpc>
              <a:spcBef>
                <a:spcPts val="2400"/>
              </a:spcBef>
              <a:buClr>
                <a:srgbClr val="034F83"/>
              </a:buClr>
              <a:buFont typeface="Courier New" panose="02070309020205020404" pitchFamily="49" charset="0"/>
              <a:buChar char="o"/>
            </a:pPr>
            <a:r>
              <a:rPr lang="en-US" sz="1200" dirty="0">
                <a:solidFill>
                  <a:srgbClr val="323232"/>
                </a:solidFill>
                <a:latin typeface="Verdana" panose="020B0604030504040204" pitchFamily="34" charset="0"/>
                <a:cs typeface="Lato" panose="020F0502020204030203" pitchFamily="34" charset="0"/>
              </a:rPr>
              <a:t>Oxygen</a:t>
            </a:r>
          </a:p>
          <a:p>
            <a:pPr marL="171450" indent="-171450" algn="l">
              <a:lnSpc>
                <a:spcPts val="1500"/>
              </a:lnSpc>
              <a:spcBef>
                <a:spcPts val="2400"/>
              </a:spcBef>
              <a:buClr>
                <a:srgbClr val="034F83"/>
              </a:buClr>
              <a:buFont typeface="Courier New" panose="02070309020205020404" pitchFamily="49" charset="0"/>
              <a:buChar char="o"/>
            </a:pPr>
            <a:r>
              <a:rPr lang="en-US" sz="1200" dirty="0">
                <a:solidFill>
                  <a:srgbClr val="323232"/>
                </a:solidFill>
                <a:latin typeface="Verdana" panose="020B0604030504040204" pitchFamily="34" charset="0"/>
                <a:cs typeface="Lato" panose="020F0502020204030203" pitchFamily="34" charset="0"/>
              </a:rPr>
              <a:t>Argon</a:t>
            </a:r>
          </a:p>
          <a:p>
            <a:pPr marL="171450" indent="-171450" algn="l">
              <a:lnSpc>
                <a:spcPts val="1500"/>
              </a:lnSpc>
              <a:spcBef>
                <a:spcPts val="2400"/>
              </a:spcBef>
              <a:buClr>
                <a:srgbClr val="034F83"/>
              </a:buClr>
              <a:buFont typeface="Courier New" panose="02070309020205020404" pitchFamily="49" charset="0"/>
              <a:buChar char="o"/>
            </a:pPr>
            <a:r>
              <a:rPr lang="en-US" sz="1200" dirty="0">
                <a:solidFill>
                  <a:srgbClr val="323232"/>
                </a:solidFill>
                <a:latin typeface="Verdana" panose="020B0604030504040204" pitchFamily="34" charset="0"/>
                <a:cs typeface="Lato" panose="020F0502020204030203" pitchFamily="34" charset="0"/>
              </a:rPr>
              <a:t>Helium</a:t>
            </a:r>
          </a:p>
        </p:txBody>
      </p:sp>
      <p:sp>
        <p:nvSpPr>
          <p:cNvPr id="7" name="Title 1"/>
          <p:cNvSpPr txBox="1">
            <a:spLocks/>
          </p:cNvSpPr>
          <p:nvPr/>
        </p:nvSpPr>
        <p:spPr>
          <a:xfrm>
            <a:off x="4572000" y="2078831"/>
            <a:ext cx="3657600" cy="2550319"/>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71450" indent="-171450" algn="l">
              <a:lnSpc>
                <a:spcPts val="1500"/>
              </a:lnSpc>
              <a:spcBef>
                <a:spcPts val="2400"/>
              </a:spcBef>
              <a:buClr>
                <a:srgbClr val="034F83"/>
              </a:buClr>
              <a:buFont typeface="Courier New" panose="02070309020205020404" pitchFamily="49" charset="0"/>
              <a:buChar char="o"/>
            </a:pPr>
            <a:r>
              <a:rPr lang="en-US" sz="1200" dirty="0">
                <a:solidFill>
                  <a:srgbClr val="323232"/>
                </a:solidFill>
                <a:latin typeface="Verdana" panose="020B0604030504040204" pitchFamily="34" charset="0"/>
                <a:cs typeface="Lato" panose="020F0502020204030203" pitchFamily="34" charset="0"/>
              </a:rPr>
              <a:t>Neon</a:t>
            </a:r>
          </a:p>
          <a:p>
            <a:pPr marL="171450" indent="-171450" algn="l">
              <a:lnSpc>
                <a:spcPts val="1500"/>
              </a:lnSpc>
              <a:spcBef>
                <a:spcPts val="2400"/>
              </a:spcBef>
              <a:buClr>
                <a:srgbClr val="034F83"/>
              </a:buClr>
              <a:buFont typeface="Courier New" panose="02070309020205020404" pitchFamily="49" charset="0"/>
              <a:buChar char="o"/>
            </a:pPr>
            <a:r>
              <a:rPr lang="en-US" sz="1200" dirty="0">
                <a:solidFill>
                  <a:srgbClr val="323232"/>
                </a:solidFill>
                <a:latin typeface="Verdana" panose="020B0604030504040204" pitchFamily="34" charset="0"/>
                <a:cs typeface="Lato" panose="020F0502020204030203" pitchFamily="34" charset="0"/>
              </a:rPr>
              <a:t>Hydrogen</a:t>
            </a:r>
          </a:p>
          <a:p>
            <a:pPr marL="171450" indent="-171450" algn="l">
              <a:lnSpc>
                <a:spcPts val="1500"/>
              </a:lnSpc>
              <a:spcBef>
                <a:spcPts val="2400"/>
              </a:spcBef>
              <a:buClr>
                <a:srgbClr val="034F83"/>
              </a:buClr>
              <a:buFont typeface="Courier New" panose="02070309020205020404" pitchFamily="49" charset="0"/>
              <a:buChar char="o"/>
            </a:pPr>
            <a:r>
              <a:rPr lang="en-US" sz="1200" dirty="0">
                <a:solidFill>
                  <a:srgbClr val="323232"/>
                </a:solidFill>
                <a:latin typeface="Verdana" panose="020B0604030504040204" pitchFamily="34" charset="0"/>
                <a:cs typeface="Lato" panose="020F0502020204030203" pitchFamily="34" charset="0"/>
              </a:rPr>
              <a:t>Carbon Monoxide</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23460"/>
            <a:ext cx="9144000" cy="320040"/>
          </a:xfrm>
          <a:prstGeom prst="rect">
            <a:avLst/>
          </a:prstGeom>
        </p:spPr>
      </p:pic>
    </p:spTree>
    <p:extLst>
      <p:ext uri="{BB962C8B-B14F-4D97-AF65-F5344CB8AC3E}">
        <p14:creationId xmlns:p14="http://schemas.microsoft.com/office/powerpoint/2010/main" val="853814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750"/>
                            </p:stCondLst>
                            <p:childTnLst>
                              <p:par>
                                <p:cTn id="9" presetID="10" presetClass="entr" presetSubtype="0" fill="hold" nodeType="afterEffect">
                                  <p:stCondLst>
                                    <p:cond delay="25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par>
                          <p:cTn id="12" fill="hold">
                            <p:stCondLst>
                              <p:cond delay="1500"/>
                            </p:stCondLst>
                            <p:childTnLst>
                              <p:par>
                                <p:cTn id="13" presetID="10" presetClass="entr" presetSubtype="0" fill="hold" nodeType="afterEffect">
                                  <p:stCondLst>
                                    <p:cond delay="25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par>
                          <p:cTn id="16" fill="hold">
                            <p:stCondLst>
                              <p:cond delay="2250"/>
                            </p:stCondLst>
                            <p:childTnLst>
                              <p:par>
                                <p:cTn id="17" presetID="10" presetClass="entr" presetSubtype="0" fill="hold" nodeType="afterEffect">
                                  <p:stCondLst>
                                    <p:cond delay="25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500"/>
                                        <p:tgtEl>
                                          <p:spTgt spid="6">
                                            <p:txEl>
                                              <p:pRg st="3" end="3"/>
                                            </p:txEl>
                                          </p:spTgt>
                                        </p:tgtEl>
                                      </p:cBhvr>
                                    </p:animEffect>
                                  </p:childTnLst>
                                </p:cTn>
                              </p:par>
                            </p:childTnLst>
                          </p:cTn>
                        </p:par>
                        <p:par>
                          <p:cTn id="20" fill="hold">
                            <p:stCondLst>
                              <p:cond delay="3000"/>
                            </p:stCondLst>
                            <p:childTnLst>
                              <p:par>
                                <p:cTn id="21" presetID="10" presetClass="entr" presetSubtype="0" fill="hold" nodeType="afterEffect">
                                  <p:stCondLst>
                                    <p:cond delay="25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fade">
                                      <p:cBhvr>
                                        <p:cTn id="23" dur="500"/>
                                        <p:tgtEl>
                                          <p:spTgt spid="7">
                                            <p:txEl>
                                              <p:pRg st="0" end="0"/>
                                            </p:txEl>
                                          </p:spTgt>
                                        </p:tgtEl>
                                      </p:cBhvr>
                                    </p:animEffect>
                                  </p:childTnLst>
                                </p:cTn>
                              </p:par>
                            </p:childTnLst>
                          </p:cTn>
                        </p:par>
                        <p:par>
                          <p:cTn id="24" fill="hold">
                            <p:stCondLst>
                              <p:cond delay="3750"/>
                            </p:stCondLst>
                            <p:childTnLst>
                              <p:par>
                                <p:cTn id="25" presetID="10" presetClass="entr" presetSubtype="0" fill="hold" nodeType="afterEffect">
                                  <p:stCondLst>
                                    <p:cond delay="25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fade">
                                      <p:cBhvr>
                                        <p:cTn id="27" dur="500"/>
                                        <p:tgtEl>
                                          <p:spTgt spid="7">
                                            <p:txEl>
                                              <p:pRg st="1" end="1"/>
                                            </p:txEl>
                                          </p:spTgt>
                                        </p:tgtEl>
                                      </p:cBhvr>
                                    </p:animEffect>
                                  </p:childTnLst>
                                </p:cTn>
                              </p:par>
                            </p:childTnLst>
                          </p:cTn>
                        </p:par>
                        <p:par>
                          <p:cTn id="28" fill="hold">
                            <p:stCondLst>
                              <p:cond delay="4500"/>
                            </p:stCondLst>
                            <p:childTnLst>
                              <p:par>
                                <p:cTn id="29" presetID="10" presetClass="entr" presetSubtype="0" fill="hold" nodeType="afterEffect">
                                  <p:stCondLst>
                                    <p:cond delay="250"/>
                                  </p:stCondLst>
                                  <p:childTnLst>
                                    <p:set>
                                      <p:cBhvr>
                                        <p:cTn id="30" dur="1" fill="hold">
                                          <p:stCondLst>
                                            <p:cond delay="0"/>
                                          </p:stCondLst>
                                        </p:cTn>
                                        <p:tgtEl>
                                          <p:spTgt spid="7">
                                            <p:txEl>
                                              <p:pRg st="2" end="2"/>
                                            </p:txEl>
                                          </p:spTgt>
                                        </p:tgtEl>
                                        <p:attrNameLst>
                                          <p:attrName>style.visibility</p:attrName>
                                        </p:attrNameLst>
                                      </p:cBhvr>
                                      <p:to>
                                        <p:strVal val="visible"/>
                                      </p:to>
                                    </p:set>
                                    <p:animEffect transition="in" filter="fade">
                                      <p:cBhvr>
                                        <p:cTn id="31"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6936" y="361950"/>
            <a:ext cx="6400800" cy="990015"/>
          </a:xfrm>
          <a:prstGeom prst="rect">
            <a:avLst/>
          </a:prstGeom>
          <a:noFill/>
        </p:spPr>
        <p:txBody>
          <a:bodyPr wrap="square" rtlCol="0">
            <a:spAutoFit/>
          </a:bodyPr>
          <a:lstStyle/>
          <a:p>
            <a:pPr>
              <a:lnSpc>
                <a:spcPts val="3500"/>
              </a:lnSpc>
            </a:pPr>
            <a:r>
              <a:rPr lang="en-US" sz="3000" dirty="0">
                <a:solidFill>
                  <a:srgbClr val="034F83"/>
                </a:solidFill>
                <a:latin typeface="Impact" panose="020B0806030902050204" pitchFamily="34" charset="0"/>
              </a:rPr>
              <a:t>WHY ARE THESE </a:t>
            </a:r>
            <a:r>
              <a:rPr lang="en-US" sz="3000" u="sng" dirty="0">
                <a:solidFill>
                  <a:srgbClr val="034F83"/>
                </a:solidFill>
                <a:latin typeface="Impact" panose="020B0806030902050204" pitchFamily="34" charset="0"/>
              </a:rPr>
              <a:t>NOT</a:t>
            </a:r>
            <a:br>
              <a:rPr lang="en-US" sz="3000" dirty="0">
                <a:solidFill>
                  <a:srgbClr val="034F83"/>
                </a:solidFill>
                <a:latin typeface="Impact" panose="020B0806030902050204" pitchFamily="34" charset="0"/>
              </a:rPr>
            </a:br>
            <a:r>
              <a:rPr lang="en-US" sz="3000" dirty="0">
                <a:solidFill>
                  <a:srgbClr val="034F83"/>
                </a:solidFill>
                <a:latin typeface="Impact" panose="020B0806030902050204" pitchFamily="34" charset="0"/>
              </a:rPr>
              <a:t>GREENHOUSE GASES?</a:t>
            </a:r>
            <a:endParaRPr lang="en-US" sz="3000" dirty="0">
              <a:solidFill>
                <a:srgbClr val="A2C4DB"/>
              </a:solidFill>
              <a:latin typeface="Impact" panose="020B0806030902050204" pitchFamily="34" charset="0"/>
            </a:endParaRPr>
          </a:p>
        </p:txBody>
      </p:sp>
      <p:sp>
        <p:nvSpPr>
          <p:cNvPr id="5" name="Title 1"/>
          <p:cNvSpPr txBox="1">
            <a:spLocks/>
          </p:cNvSpPr>
          <p:nvPr/>
        </p:nvSpPr>
        <p:spPr>
          <a:xfrm>
            <a:off x="382936" y="1565910"/>
            <a:ext cx="5257800" cy="268224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1500"/>
              </a:lnSpc>
            </a:pPr>
            <a:r>
              <a:rPr lang="en-US" sz="1000" dirty="0">
                <a:solidFill>
                  <a:srgbClr val="323232"/>
                </a:solidFill>
                <a:latin typeface="Verdana" panose="020B0604030504040204" pitchFamily="34" charset="0"/>
                <a:cs typeface="Lato" panose="020F0502020204030203" pitchFamily="34" charset="0"/>
              </a:rPr>
              <a:t>The BIG question here is “Why are nitrogen, oxygen, argon, helium, neon, hydrogen, and carbon monoxide NOT GHGs?” </a:t>
            </a:r>
          </a:p>
          <a:p>
            <a:pPr algn="l">
              <a:lnSpc>
                <a:spcPts val="1500"/>
              </a:lnSpc>
            </a:pPr>
            <a:endParaRPr lang="en-US" sz="1000" dirty="0">
              <a:solidFill>
                <a:srgbClr val="323232"/>
              </a:solidFill>
              <a:latin typeface="Verdana" panose="020B0604030504040204" pitchFamily="34" charset="0"/>
              <a:cs typeface="Lato" panose="020F0502020204030203" pitchFamily="34" charset="0"/>
            </a:endParaRPr>
          </a:p>
          <a:p>
            <a:pPr algn="l">
              <a:lnSpc>
                <a:spcPts val="1500"/>
              </a:lnSpc>
            </a:pPr>
            <a:r>
              <a:rPr lang="en-US" sz="1000" dirty="0">
                <a:solidFill>
                  <a:srgbClr val="323232"/>
                </a:solidFill>
                <a:latin typeface="Verdana" panose="020B0604030504040204" pitchFamily="34" charset="0"/>
                <a:cs typeface="Lato" panose="020F0502020204030203" pitchFamily="34" charset="0"/>
              </a:rPr>
              <a:t>Because of the </a:t>
            </a:r>
            <a:r>
              <a:rPr lang="en-US" sz="1000" b="1" dirty="0">
                <a:solidFill>
                  <a:srgbClr val="323232"/>
                </a:solidFill>
                <a:latin typeface="Verdana" panose="020B0604030504040204" pitchFamily="34" charset="0"/>
                <a:cs typeface="Lato" panose="020F0502020204030203" pitchFamily="34" charset="0"/>
              </a:rPr>
              <a:t>symmetry</a:t>
            </a:r>
            <a:r>
              <a:rPr lang="en-US" sz="1000" dirty="0">
                <a:solidFill>
                  <a:srgbClr val="323232"/>
                </a:solidFill>
                <a:latin typeface="Verdana" panose="020B0604030504040204" pitchFamily="34" charset="0"/>
                <a:cs typeface="Lato" panose="020F0502020204030203" pitchFamily="34" charset="0"/>
              </a:rPr>
              <a:t> of the molecules.  </a:t>
            </a:r>
          </a:p>
          <a:p>
            <a:pPr algn="l">
              <a:lnSpc>
                <a:spcPts val="1500"/>
              </a:lnSpc>
            </a:pPr>
            <a:endParaRPr lang="en-US" sz="1000" dirty="0">
              <a:solidFill>
                <a:srgbClr val="323232"/>
              </a:solidFill>
              <a:latin typeface="Verdana" panose="020B0604030504040204" pitchFamily="34" charset="0"/>
              <a:cs typeface="Lato" panose="020F0502020204030203" pitchFamily="34" charset="0"/>
            </a:endParaRPr>
          </a:p>
          <a:p>
            <a:pPr algn="l">
              <a:lnSpc>
                <a:spcPts val="1500"/>
              </a:lnSpc>
            </a:pPr>
            <a:r>
              <a:rPr lang="en-US" sz="1000" dirty="0">
                <a:solidFill>
                  <a:srgbClr val="323232"/>
                </a:solidFill>
                <a:latin typeface="Verdana" panose="020B0604030504040204" pitchFamily="34" charset="0"/>
                <a:cs typeface="Lato" panose="020F0502020204030203" pitchFamily="34" charset="0"/>
              </a:rPr>
              <a:t>In the images on the next slide the line of symmetry is shown with</a:t>
            </a:r>
            <a:br>
              <a:rPr lang="en-US" sz="1000" dirty="0">
                <a:solidFill>
                  <a:srgbClr val="323232"/>
                </a:solidFill>
                <a:latin typeface="Verdana" panose="020B0604030504040204" pitchFamily="34" charset="0"/>
                <a:cs typeface="Lato" panose="020F0502020204030203" pitchFamily="34" charset="0"/>
              </a:rPr>
            </a:br>
            <a:r>
              <a:rPr lang="en-US" sz="1000" dirty="0">
                <a:solidFill>
                  <a:srgbClr val="323232"/>
                </a:solidFill>
                <a:latin typeface="Verdana" panose="020B0604030504040204" pitchFamily="34" charset="0"/>
                <a:cs typeface="Lato" panose="020F0502020204030203" pitchFamily="34" charset="0"/>
              </a:rPr>
              <a:t>a green line.</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23460"/>
            <a:ext cx="9144000" cy="320040"/>
          </a:xfrm>
          <a:prstGeom prst="rect">
            <a:avLst/>
          </a:prstGeom>
        </p:spPr>
      </p:pic>
    </p:spTree>
    <p:extLst>
      <p:ext uri="{BB962C8B-B14F-4D97-AF65-F5344CB8AC3E}">
        <p14:creationId xmlns:p14="http://schemas.microsoft.com/office/powerpoint/2010/main" val="765101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07668" y="361950"/>
            <a:ext cx="6328664" cy="541174"/>
          </a:xfrm>
          <a:prstGeom prst="rect">
            <a:avLst/>
          </a:prstGeom>
          <a:noFill/>
        </p:spPr>
        <p:txBody>
          <a:bodyPr wrap="square" rtlCol="0">
            <a:spAutoFit/>
          </a:bodyPr>
          <a:lstStyle/>
          <a:p>
            <a:pPr algn="ctr">
              <a:lnSpc>
                <a:spcPts val="3500"/>
              </a:lnSpc>
            </a:pPr>
            <a:r>
              <a:rPr lang="en-US" sz="3000" dirty="0">
                <a:solidFill>
                  <a:srgbClr val="034F83"/>
                </a:solidFill>
                <a:latin typeface="Impact" panose="020B0806030902050204" pitchFamily="34" charset="0"/>
              </a:rPr>
              <a:t>WHY SYMMETRY?</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0843" y="1200150"/>
            <a:ext cx="4742315" cy="298132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823460"/>
            <a:ext cx="9144000" cy="320040"/>
          </a:xfrm>
          <a:prstGeom prst="rect">
            <a:avLst/>
          </a:prstGeom>
        </p:spPr>
      </p:pic>
    </p:spTree>
    <p:extLst>
      <p:ext uri="{BB962C8B-B14F-4D97-AF65-F5344CB8AC3E}">
        <p14:creationId xmlns:p14="http://schemas.microsoft.com/office/powerpoint/2010/main" val="1785878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361950"/>
            <a:ext cx="6400800" cy="541174"/>
          </a:xfrm>
          <a:prstGeom prst="rect">
            <a:avLst/>
          </a:prstGeom>
          <a:noFill/>
        </p:spPr>
        <p:txBody>
          <a:bodyPr wrap="square" rtlCol="0">
            <a:spAutoFit/>
          </a:bodyPr>
          <a:lstStyle/>
          <a:p>
            <a:pPr algn="ctr">
              <a:lnSpc>
                <a:spcPts val="3500"/>
              </a:lnSpc>
            </a:pPr>
            <a:r>
              <a:rPr lang="en-US" sz="3000" dirty="0">
                <a:solidFill>
                  <a:srgbClr val="034F83"/>
                </a:solidFill>
                <a:latin typeface="Impact" panose="020B0806030902050204" pitchFamily="34" charset="0"/>
              </a:rPr>
              <a:t>CARBON DIOXIDE, CO</a:t>
            </a:r>
            <a:r>
              <a:rPr lang="en-US" sz="3000" baseline="-20000" dirty="0">
                <a:solidFill>
                  <a:srgbClr val="034F83"/>
                </a:solidFill>
                <a:latin typeface="Impact" panose="020B0806030902050204" pitchFamily="34" charset="0"/>
              </a:rPr>
              <a:t>2</a:t>
            </a:r>
          </a:p>
        </p:txBody>
      </p:sp>
      <p:sp>
        <p:nvSpPr>
          <p:cNvPr id="6" name="Title 1"/>
          <p:cNvSpPr txBox="1">
            <a:spLocks/>
          </p:cNvSpPr>
          <p:nvPr/>
        </p:nvSpPr>
        <p:spPr>
          <a:xfrm>
            <a:off x="1888764" y="935831"/>
            <a:ext cx="5366473" cy="1102519"/>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1500"/>
              </a:lnSpc>
            </a:pPr>
            <a:r>
              <a:rPr lang="en-US" sz="1000" dirty="0">
                <a:solidFill>
                  <a:srgbClr val="323232"/>
                </a:solidFill>
                <a:latin typeface="Verdana" panose="020B0604030504040204" pitchFamily="34" charset="0"/>
                <a:cs typeface="Lato" panose="020F0502020204030203" pitchFamily="34" charset="0"/>
              </a:rPr>
              <a:t>Carbon dioxide, whose structure is shown by these spheres, is also symmetrical.</a:t>
            </a:r>
          </a:p>
          <a:p>
            <a:pPr>
              <a:lnSpc>
                <a:spcPts val="1500"/>
              </a:lnSpc>
            </a:pPr>
            <a:r>
              <a:rPr lang="en-US" sz="1000" dirty="0">
                <a:solidFill>
                  <a:srgbClr val="323232"/>
                </a:solidFill>
                <a:latin typeface="Verdana" panose="020B0604030504040204" pitchFamily="34" charset="0"/>
                <a:cs typeface="Lato" panose="020F0502020204030203" pitchFamily="34" charset="0"/>
              </a:rPr>
              <a:t>So if these two GHGs are both symmetrical, how do they differ from non-GHGs? What about the symmetry is different?</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23460"/>
            <a:ext cx="9144000" cy="32004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1188" y="1838699"/>
            <a:ext cx="5381625" cy="2638051"/>
          </a:xfrm>
          <a:prstGeom prst="rect">
            <a:avLst/>
          </a:prstGeom>
        </p:spPr>
      </p:pic>
    </p:spTree>
    <p:extLst>
      <p:ext uri="{BB962C8B-B14F-4D97-AF65-F5344CB8AC3E}">
        <p14:creationId xmlns:p14="http://schemas.microsoft.com/office/powerpoint/2010/main" val="3741374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361950"/>
            <a:ext cx="6400800" cy="541174"/>
          </a:xfrm>
          <a:prstGeom prst="rect">
            <a:avLst/>
          </a:prstGeom>
          <a:noFill/>
        </p:spPr>
        <p:txBody>
          <a:bodyPr wrap="square" rtlCol="0">
            <a:spAutoFit/>
          </a:bodyPr>
          <a:lstStyle/>
          <a:p>
            <a:pPr algn="ctr">
              <a:lnSpc>
                <a:spcPts val="3500"/>
              </a:lnSpc>
            </a:pPr>
            <a:r>
              <a:rPr lang="en-US" sz="3000" dirty="0">
                <a:solidFill>
                  <a:srgbClr val="034F83"/>
                </a:solidFill>
                <a:latin typeface="Impact" panose="020B0806030902050204" pitchFamily="34" charset="0"/>
              </a:rPr>
              <a:t>THE ANSWER COMES BACK TO LIGHT!</a:t>
            </a:r>
            <a:endParaRPr lang="en-US" sz="3000" baseline="-20000" dirty="0">
              <a:solidFill>
                <a:srgbClr val="034F83"/>
              </a:solidFill>
              <a:latin typeface="Impact" panose="020B0806030902050204" pitchFamily="34" charset="0"/>
            </a:endParaRPr>
          </a:p>
        </p:txBody>
      </p:sp>
      <p:sp>
        <p:nvSpPr>
          <p:cNvPr id="6" name="Title 1"/>
          <p:cNvSpPr txBox="1">
            <a:spLocks/>
          </p:cNvSpPr>
          <p:nvPr/>
        </p:nvSpPr>
        <p:spPr>
          <a:xfrm>
            <a:off x="1888764" y="935831"/>
            <a:ext cx="5366473" cy="1483519"/>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1500"/>
              </a:lnSpc>
            </a:pPr>
            <a:r>
              <a:rPr lang="en-US" sz="1000" dirty="0">
                <a:solidFill>
                  <a:srgbClr val="323232"/>
                </a:solidFill>
                <a:latin typeface="Verdana" panose="020B0604030504040204" pitchFamily="34" charset="0"/>
                <a:cs typeface="Lato" panose="020F0502020204030203" pitchFamily="34" charset="0"/>
              </a:rPr>
              <a:t>Changes in the distance between atoms result when IR light is absorbed.</a:t>
            </a:r>
          </a:p>
          <a:p>
            <a:pPr>
              <a:lnSpc>
                <a:spcPts val="1500"/>
              </a:lnSpc>
            </a:pPr>
            <a:r>
              <a:rPr lang="en-US" sz="1000" dirty="0">
                <a:solidFill>
                  <a:srgbClr val="323232"/>
                </a:solidFill>
                <a:latin typeface="Verdana" panose="020B0604030504040204" pitchFamily="34" charset="0"/>
                <a:cs typeface="Lato" panose="020F0502020204030203" pitchFamily="34" charset="0"/>
              </a:rPr>
              <a:t>When longer </a:t>
            </a:r>
            <a:r>
              <a:rPr lang="en-US" sz="1000" dirty="0" err="1">
                <a:solidFill>
                  <a:srgbClr val="323232"/>
                </a:solidFill>
                <a:latin typeface="Verdana" panose="020B0604030504040204" pitchFamily="34" charset="0"/>
                <a:cs typeface="Lato" panose="020F0502020204030203" pitchFamily="34" charset="0"/>
              </a:rPr>
              <a:t>lightwaves</a:t>
            </a:r>
            <a:r>
              <a:rPr lang="en-US" sz="1000" dirty="0">
                <a:solidFill>
                  <a:srgbClr val="323232"/>
                </a:solidFill>
                <a:latin typeface="Verdana" panose="020B0604030504040204" pitchFamily="34" charset="0"/>
                <a:cs typeface="Lato" panose="020F0502020204030203" pitchFamily="34" charset="0"/>
              </a:rPr>
              <a:t> of infrared light (IR), shown as a yellow triangle in this illustration, hits a molecule’s bond, the bond stretches. A bond can be thought of as a spring between two balls. The IR light provides the energy that makes the bond stretch just as someone would have to pull on a spring to</a:t>
            </a:r>
            <a:br>
              <a:rPr lang="en-US" sz="1000" dirty="0">
                <a:solidFill>
                  <a:srgbClr val="323232"/>
                </a:solidFill>
                <a:latin typeface="Verdana" panose="020B0604030504040204" pitchFamily="34" charset="0"/>
                <a:cs typeface="Lato" panose="020F0502020204030203" pitchFamily="34" charset="0"/>
              </a:rPr>
            </a:br>
            <a:r>
              <a:rPr lang="en-US" sz="1000" dirty="0">
                <a:solidFill>
                  <a:srgbClr val="323232"/>
                </a:solidFill>
                <a:latin typeface="Verdana" panose="020B0604030504040204" pitchFamily="34" charset="0"/>
                <a:cs typeface="Lato" panose="020F0502020204030203" pitchFamily="34" charset="0"/>
              </a:rPr>
              <a:t>make it stretch.  Stretching takes energy – from light.</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23460"/>
            <a:ext cx="9144000" cy="32004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0606" y="2406755"/>
            <a:ext cx="4222789" cy="2069995"/>
          </a:xfrm>
          <a:prstGeom prst="rect">
            <a:avLst/>
          </a:prstGeom>
        </p:spPr>
      </p:pic>
    </p:spTree>
    <p:extLst>
      <p:ext uri="{BB962C8B-B14F-4D97-AF65-F5344CB8AC3E}">
        <p14:creationId xmlns:p14="http://schemas.microsoft.com/office/powerpoint/2010/main" val="3277573624"/>
      </p:ext>
    </p:extLst>
  </p:cSld>
  <p:clrMapOvr>
    <a:masterClrMapping/>
  </p:clrMapOvr>
</p:sld>
</file>

<file path=ppt/theme/theme1.xml><?xml version="1.0" encoding="utf-8"?>
<a:theme xmlns:a="http://schemas.openxmlformats.org/drawingml/2006/main" name="Office Theme">
  <a:themeElements>
    <a:clrScheme name="ATHENAS">
      <a:dk1>
        <a:srgbClr val="323232"/>
      </a:dk1>
      <a:lt1>
        <a:srgbClr val="FFFFFF"/>
      </a:lt1>
      <a:dk2>
        <a:srgbClr val="003A61"/>
      </a:dk2>
      <a:lt2>
        <a:srgbClr val="FFFFFF"/>
      </a:lt2>
      <a:accent1>
        <a:srgbClr val="77C753"/>
      </a:accent1>
      <a:accent2>
        <a:srgbClr val="AAE7E7"/>
      </a:accent2>
      <a:accent3>
        <a:srgbClr val="E1EDF6"/>
      </a:accent3>
      <a:accent4>
        <a:srgbClr val="1F6391"/>
      </a:accent4>
      <a:accent5>
        <a:srgbClr val="9EBCD2"/>
      </a:accent5>
      <a:accent6>
        <a:srgbClr val="034F83"/>
      </a:accent6>
      <a:hlink>
        <a:srgbClr val="9EBCD2"/>
      </a:hlink>
      <a:folHlink>
        <a:srgbClr val="9EBCD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1652</TotalTime>
  <Words>838</Words>
  <Application>Microsoft Office PowerPoint</Application>
  <PresentationFormat>On-screen Show (16:9)</PresentationFormat>
  <Paragraphs>75</Paragraphs>
  <Slides>17</Slides>
  <Notes>10</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Courier New</vt:lpstr>
      <vt:lpstr>Impact</vt:lpstr>
      <vt:lpstr>Lato</vt:lpstr>
      <vt:lpstr>Verdana</vt:lpstr>
      <vt:lpstr>Office Theme</vt:lpstr>
      <vt:lpstr>PowerPoint Presentation</vt:lpstr>
      <vt:lpstr>The purpose of this section is to explain which atmospheric gases are considered greenhouse gases and why.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Livy Seirer</dc:creator>
  <cp:lastModifiedBy>Livy Seirer</cp:lastModifiedBy>
  <cp:revision>213</cp:revision>
  <dcterms:created xsi:type="dcterms:W3CDTF">2016-04-14T20:38:05Z</dcterms:created>
  <dcterms:modified xsi:type="dcterms:W3CDTF">2016-07-06T15:13:19Z</dcterms:modified>
</cp:coreProperties>
</file>